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5" r:id="rId3"/>
    <p:sldId id="336" r:id="rId4"/>
    <p:sldId id="412" r:id="rId5"/>
    <p:sldId id="264" r:id="rId6"/>
    <p:sldId id="337" r:id="rId7"/>
    <p:sldId id="265" r:id="rId8"/>
    <p:sldId id="338" r:id="rId9"/>
    <p:sldId id="341" r:id="rId10"/>
    <p:sldId id="339" r:id="rId11"/>
    <p:sldId id="342" r:id="rId12"/>
    <p:sldId id="349" r:id="rId13"/>
    <p:sldId id="343" r:id="rId14"/>
    <p:sldId id="345" r:id="rId15"/>
    <p:sldId id="347" r:id="rId16"/>
    <p:sldId id="344" r:id="rId17"/>
    <p:sldId id="365" r:id="rId18"/>
    <p:sldId id="364" r:id="rId19"/>
    <p:sldId id="350" r:id="rId20"/>
    <p:sldId id="267" r:id="rId21"/>
    <p:sldId id="346" r:id="rId22"/>
    <p:sldId id="373" r:id="rId23"/>
    <p:sldId id="367" r:id="rId24"/>
    <p:sldId id="351" r:id="rId25"/>
    <p:sldId id="374" r:id="rId26"/>
    <p:sldId id="375" r:id="rId27"/>
    <p:sldId id="408" r:id="rId28"/>
    <p:sldId id="376" r:id="rId29"/>
    <p:sldId id="377" r:id="rId30"/>
    <p:sldId id="378" r:id="rId31"/>
    <p:sldId id="368" r:id="rId32"/>
    <p:sldId id="369" r:id="rId33"/>
    <p:sldId id="372" r:id="rId34"/>
    <p:sldId id="370" r:id="rId35"/>
    <p:sldId id="371" r:id="rId36"/>
    <p:sldId id="268" r:id="rId37"/>
    <p:sldId id="304" r:id="rId38"/>
    <p:sldId id="366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400" r:id="rId60"/>
    <p:sldId id="399" r:id="rId61"/>
    <p:sldId id="403" r:id="rId62"/>
    <p:sldId id="404" r:id="rId63"/>
    <p:sldId id="405" r:id="rId64"/>
    <p:sldId id="406" r:id="rId65"/>
    <p:sldId id="407" r:id="rId66"/>
    <p:sldId id="409" r:id="rId67"/>
    <p:sldId id="410" r:id="rId68"/>
    <p:sldId id="411" r:id="rId69"/>
    <p:sldId id="413" r:id="rId70"/>
    <p:sldId id="414" r:id="rId71"/>
    <p:sldId id="352" r:id="rId72"/>
    <p:sldId id="415" r:id="rId73"/>
    <p:sldId id="417" r:id="rId74"/>
    <p:sldId id="418" r:id="rId75"/>
    <p:sldId id="419" r:id="rId76"/>
    <p:sldId id="420" r:id="rId77"/>
    <p:sldId id="416" r:id="rId78"/>
    <p:sldId id="354" r:id="rId79"/>
    <p:sldId id="357" r:id="rId80"/>
    <p:sldId id="424" r:id="rId81"/>
    <p:sldId id="425" r:id="rId82"/>
    <p:sldId id="423" r:id="rId83"/>
    <p:sldId id="422" r:id="rId84"/>
    <p:sldId id="426" r:id="rId85"/>
    <p:sldId id="442" r:id="rId86"/>
    <p:sldId id="427" r:id="rId87"/>
    <p:sldId id="421" r:id="rId88"/>
    <p:sldId id="428" r:id="rId89"/>
    <p:sldId id="429" r:id="rId90"/>
    <p:sldId id="430" r:id="rId91"/>
    <p:sldId id="433" r:id="rId92"/>
    <p:sldId id="431" r:id="rId93"/>
    <p:sldId id="432" r:id="rId94"/>
    <p:sldId id="358" r:id="rId95"/>
    <p:sldId id="434" r:id="rId96"/>
    <p:sldId id="435" r:id="rId97"/>
    <p:sldId id="437" r:id="rId98"/>
    <p:sldId id="438" r:id="rId99"/>
    <p:sldId id="439" r:id="rId100"/>
    <p:sldId id="440" r:id="rId101"/>
    <p:sldId id="441" r:id="rId102"/>
    <p:sldId id="359" r:id="rId103"/>
    <p:sldId id="360" r:id="rId104"/>
    <p:sldId id="446" r:id="rId105"/>
    <p:sldId id="361" r:id="rId106"/>
    <p:sldId id="443" r:id="rId107"/>
    <p:sldId id="444" r:id="rId108"/>
    <p:sldId id="445" r:id="rId109"/>
    <p:sldId id="363" r:id="rId110"/>
    <p:sldId id="447" r:id="rId111"/>
    <p:sldId id="448" r:id="rId112"/>
    <p:sldId id="436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E08BA-FF20-5B46-B49F-8D3A1D8D5044}">
          <p14:sldIdLst>
            <p14:sldId id="256"/>
            <p14:sldId id="335"/>
            <p14:sldId id="336"/>
            <p14:sldId id="412"/>
            <p14:sldId id="264"/>
            <p14:sldId id="337"/>
            <p14:sldId id="265"/>
            <p14:sldId id="338"/>
            <p14:sldId id="341"/>
            <p14:sldId id="339"/>
            <p14:sldId id="342"/>
            <p14:sldId id="349"/>
            <p14:sldId id="343"/>
            <p14:sldId id="345"/>
            <p14:sldId id="347"/>
            <p14:sldId id="344"/>
            <p14:sldId id="365"/>
            <p14:sldId id="364"/>
            <p14:sldId id="350"/>
            <p14:sldId id="267"/>
            <p14:sldId id="346"/>
            <p14:sldId id="373"/>
            <p14:sldId id="367"/>
          </p14:sldIdLst>
        </p14:section>
        <p14:section name="Bored API" id="{AFEF84F6-B9B1-9847-8EC5-75AACD2FC04C}">
          <p14:sldIdLst>
            <p14:sldId id="351"/>
            <p14:sldId id="374"/>
            <p14:sldId id="375"/>
            <p14:sldId id="408"/>
            <p14:sldId id="376"/>
            <p14:sldId id="377"/>
            <p14:sldId id="378"/>
            <p14:sldId id="368"/>
            <p14:sldId id="369"/>
            <p14:sldId id="372"/>
            <p14:sldId id="370"/>
            <p14:sldId id="371"/>
            <p14:sldId id="268"/>
            <p14:sldId id="304"/>
            <p14:sldId id="366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399"/>
            <p14:sldId id="403"/>
            <p14:sldId id="404"/>
            <p14:sldId id="405"/>
            <p14:sldId id="406"/>
            <p14:sldId id="407"/>
            <p14:sldId id="409"/>
            <p14:sldId id="410"/>
            <p14:sldId id="411"/>
            <p14:sldId id="413"/>
            <p14:sldId id="414"/>
            <p14:sldId id="352"/>
            <p14:sldId id="415"/>
            <p14:sldId id="417"/>
            <p14:sldId id="418"/>
            <p14:sldId id="419"/>
            <p14:sldId id="420"/>
            <p14:sldId id="416"/>
            <p14:sldId id="354"/>
          </p14:sldIdLst>
        </p14:section>
        <p14:section name="Yelp API" id="{9E43197A-2975-F043-A894-7A07651F6E25}">
          <p14:sldIdLst>
            <p14:sldId id="357"/>
            <p14:sldId id="424"/>
            <p14:sldId id="425"/>
            <p14:sldId id="423"/>
            <p14:sldId id="422"/>
            <p14:sldId id="426"/>
            <p14:sldId id="442"/>
            <p14:sldId id="427"/>
            <p14:sldId id="421"/>
            <p14:sldId id="428"/>
            <p14:sldId id="429"/>
            <p14:sldId id="430"/>
            <p14:sldId id="433"/>
            <p14:sldId id="431"/>
            <p14:sldId id="432"/>
            <p14:sldId id="358"/>
            <p14:sldId id="434"/>
            <p14:sldId id="435"/>
            <p14:sldId id="437"/>
            <p14:sldId id="438"/>
            <p14:sldId id="439"/>
            <p14:sldId id="440"/>
            <p14:sldId id="441"/>
            <p14:sldId id="359"/>
            <p14:sldId id="360"/>
            <p14:sldId id="446"/>
            <p14:sldId id="361"/>
            <p14:sldId id="443"/>
            <p14:sldId id="444"/>
            <p14:sldId id="445"/>
            <p14:sldId id="363"/>
            <p14:sldId id="447"/>
            <p14:sldId id="448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481CD-99EA-745D-75BE-EBCE121C84FA}" name="James, Clara L" initials="JCL" userId="S::we4954cp@minnstate.edu::709bd992-f025-42bf-aa7a-8ac141aed9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094"/>
    <p:restoredTop sz="94677"/>
  </p:normalViewPr>
  <p:slideViewPr>
    <p:cSldViewPr snapToGrid="0" snapToObjects="1">
      <p:cViewPr varScale="1">
        <p:scale>
          <a:sx n="62" d="100"/>
          <a:sy n="62" d="100"/>
        </p:scale>
        <p:origin x="20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FB2D-2B8B-1A4F-8659-58C558B96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522F-1D3A-7E46-8DC6-9E2C709BE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95CA-8177-B84A-B6FF-E4F4CA6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597E-5BBA-A84B-98D5-0E34A85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878-CAD4-2A49-95C4-26EE68A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AA1-B270-8B4A-973C-EC744A04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1546-6827-4A4A-AC88-D44B7B95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D04B-0FD5-FC43-B739-F37523F0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8BA-308E-BE4A-95A6-5ED8E7F9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1635-B572-D14A-8DB5-4ADEC01D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9FCF6-868E-B44E-A68F-279E93A31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B4376-6B8E-3F4F-8CBC-5DF3619AF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F5CA-BFDB-8E4F-972E-EA190E6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7A17-D598-2A4C-BA8D-6C0FD76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0AE1-2220-9843-A961-67797EE6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3DBD-6E5C-744B-AF24-E48E074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9599-B219-4D48-85BE-2D6D6346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4752-7992-5E43-A191-16BDA87E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383F-65F3-AC49-A50D-5589EDD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5B72-84BD-604B-8BF0-5E2752E3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2A2F-576D-C944-A87C-69F66545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24A8-34C4-7041-8563-8DA5AE2D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26F-54A8-5F45-B06B-B3C5AC78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2415-0528-7149-8D6C-21B37146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B80D-5DFA-9343-A08C-F97669AE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08D-7E50-CA4D-8DA4-90F9395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A5B-F6B8-F54C-A1A9-D599D372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35EF-F6C1-F246-95A4-2B702100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1F0D-6BF1-9640-A91B-8FB88BF8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03BD0-4ABE-6C44-A8B1-D4B40F8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C9E3-F476-EC49-9300-B136E38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5DB-9253-DE45-8CD5-127565A5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64C7-4C6B-2B4B-9F6A-9DB5CC12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8A-DA76-6C4D-B321-3A6D4E93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A873-EE5E-0A42-8083-DD8AC1BE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B355-D7AF-E34E-B8C5-E0E67D47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292E-A350-AF46-9F5F-726F4D4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520E5-6157-424E-B70F-7871DA4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46C38-D4B1-A64A-8839-C974B52B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F8C1-51A0-0D4E-A77C-D2F9B94E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75F9-4F57-1E4D-ABE6-F16EB179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7AE52-4E31-824A-86B6-FDF4801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A6C-C0AB-F846-B990-2C930149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10F04-02E9-E149-9ED2-B884B9D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F26D4-21F6-0644-975D-5DF7F7B4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153F6-2722-5C4F-B736-5D5139F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EE2-2AA8-6D41-A140-44479B0E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EB15-1601-A84E-BBC2-04DAF6A0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7FC7-CE2F-644B-95BE-8DE0426E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EC7F-6005-A444-90B1-F09B3038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70F0-F825-D141-A5B1-A110CDA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5BDD-5FC1-9B43-A67B-D979ABD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150-C18A-814A-9BC3-3D77CAC7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2EDE-A812-7143-900D-BC4945B49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74F7-DB35-0342-BFA6-A5A3B6088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A139-CB52-E34C-B24D-60B5F6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F349-B0D7-0E47-9DDE-BB5E22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9337-2381-1E41-95B3-E8B1B31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AB87A-6FFD-3D4B-B727-48B8760C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0849-3EE5-6A4C-B286-80233BBD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04F-7607-4046-ABE2-ABA5F5E8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BCDB-7831-EE4D-B9A7-C909201E1838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A91A-EACB-6849-8554-7F066435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83B9-6688-3E4E-ACEC-9601C577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favoritecolor.pythonanywhere.com/api/favorite_color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ublic-apis/public-api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now.gov/aqi/aqi-basics/" TargetMode="External"/><Relationship Id="rId2" Type="http://schemas.openxmlformats.org/officeDocument/2006/relationships/hyperlink" Target="https://www.iqair.com/air-pollution-data-api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_AP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zippopotam.us/us/mn/stillwat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1150-exchange-rates.azurewebsites.net/lates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redapi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access.labstats.com/mplscollege#computer-group_107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redapi.com/documentation" TargetMode="External"/><Relationship Id="rId2" Type="http://schemas.openxmlformats.org/officeDocument/2006/relationships/hyperlink" Target="https://www.boredapi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formatter/bcjindcccaagfpapjjmafapmmgkkhgoa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pit.com/best-python-libraries-and-packages-for-beginners/" TargetMode="External"/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hackathon_api_workshop_202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/ca?format=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boredapi.com/documentation#endpoints-pric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boredapi.com/documentation#endpoints-pr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oredapi.com/api/activity?price=0.0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boredapi.com/api/activity?price=0.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oredapi.com/api/activity?price=0.0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oredapi.com/api/activity?minprice=0&amp;maxprice=0.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oredapi.com/api/activity?minprice=0.5&amp;maxprice=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raj/hackathon_api_workshop_2023/blob/main/Code%20Samples/BoredAPI/bored_activity_price_range.p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vc.metrotransit.org/nextrip/17928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svc.metrotransit.org/nextrip/12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api.github.com/users/claraj" TargetMode="External"/><Relationship Id="rId4" Type="http://schemas.openxmlformats.org/officeDocument/2006/relationships/hyperlink" Target="https://api.github.com/users/NotARealUserNopeNotAtAllLaLaLaLa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boredapi.com/api/avtivity?price=0.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boredapi.com/api/activity?prrrice=0.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boredapi.com/api/activity?minprice=400&amp;maxpric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claraj/hackathon_api_workshop_2023/blob/main/Code%20Samples/BoredAPI/bored_activity_price_range_error_handling.p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elp.com/developers/v3/manage_ap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cs.developer.yelp.com/docs/fusion-intro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ocs.developer.yelp.com/reference/v3_business_search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ocs.developer.yelp.com/docs/fusion-authentication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developer.yelp.com/docs/fusion-authentication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5279-972A-ED49-A919-5FA0EBFC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4FBF4-5C7A-BC43-A8FC-D48ED1EF6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Hackathon Preparation Workshop</a:t>
            </a:r>
          </a:p>
        </p:txBody>
      </p:sp>
    </p:spTree>
    <p:extLst>
      <p:ext uri="{BB962C8B-B14F-4D97-AF65-F5344CB8AC3E}">
        <p14:creationId xmlns:p14="http://schemas.microsoft.com/office/powerpoint/2010/main" val="56176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API servers are created, we think about what </a:t>
            </a:r>
            <a:r>
              <a:rPr lang="en-US" b="1" dirty="0"/>
              <a:t>resources</a:t>
            </a:r>
            <a:r>
              <a:rPr lang="en-US" dirty="0"/>
              <a:t> the the API server will store/know/can calculate - what service does this API provide, will clients of this API need? </a:t>
            </a:r>
          </a:p>
          <a:p>
            <a:r>
              <a:rPr lang="en-US" dirty="0"/>
              <a:t>Resources are usually described with nouns - e.g., </a:t>
            </a:r>
            <a:r>
              <a:rPr lang="en-US" b="1" dirty="0"/>
              <a:t>product</a:t>
            </a:r>
            <a:r>
              <a:rPr lang="en-US" dirty="0"/>
              <a:t>, or </a:t>
            </a:r>
            <a:r>
              <a:rPr lang="en-US" b="1" dirty="0"/>
              <a:t>shopping cart</a:t>
            </a:r>
          </a:p>
          <a:p>
            <a:endParaRPr lang="en-US" dirty="0"/>
          </a:p>
          <a:p>
            <a:r>
              <a:rPr lang="en-US" dirty="0"/>
              <a:t>For example, the product catalog application:</a:t>
            </a:r>
          </a:p>
          <a:p>
            <a:pPr lvl="1"/>
            <a:r>
              <a:rPr lang="en-US" dirty="0"/>
              <a:t>The resources it stores = information about products</a:t>
            </a:r>
          </a:p>
          <a:p>
            <a:pPr lvl="1"/>
            <a:r>
              <a:rPr lang="en-US" dirty="0"/>
              <a:t>one resource = the information about one product - so that resource includes the product name, price, manufacturer, quantity in stock, sales tax, catalog ID number….</a:t>
            </a:r>
          </a:p>
          <a:p>
            <a:r>
              <a:rPr lang="en-US" dirty="0"/>
              <a:t>For example, the current shopping cart application:</a:t>
            </a:r>
          </a:p>
          <a:p>
            <a:pPr lvl="1"/>
            <a:r>
              <a:rPr lang="en-US" dirty="0"/>
              <a:t>The resources it stores = the contents of each customer's shopping cart </a:t>
            </a:r>
          </a:p>
          <a:p>
            <a:pPr lvl="1"/>
            <a:r>
              <a:rPr lang="en-US" dirty="0"/>
              <a:t>One resource could be the contents of the shopping cart for a particular customer - a unique identifier for the customer, the products in the shopping cart, the quantity of each product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842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0632-2C9F-0949-8DD0-1A4EE390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handle this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88E1A-8836-744E-A300-8C0AAE56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87029" cy="4351338"/>
          </a:xfrm>
        </p:spPr>
        <p:txBody>
          <a:bodyPr/>
          <a:lstStyle/>
          <a:p>
            <a:r>
              <a:rPr lang="en-US" dirty="0"/>
              <a:t>It's a lot more complex than the </a:t>
            </a:r>
            <a:r>
              <a:rPr lang="en-US" dirty="0" err="1"/>
              <a:t>BoredAPI</a:t>
            </a:r>
            <a:r>
              <a:rPr lang="en-US" dirty="0"/>
              <a:t> response</a:t>
            </a:r>
          </a:p>
          <a:p>
            <a:r>
              <a:rPr lang="en-US" dirty="0"/>
              <a:t>There are arrays (lists) and nested objects</a:t>
            </a:r>
          </a:p>
          <a:p>
            <a:r>
              <a:rPr lang="en-US" dirty="0"/>
              <a:t>We'll need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C4360-CE57-EF46-9DD4-6FA9947F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77" y="1588294"/>
            <a:ext cx="7658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2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8C7A-E207-3641-B711-7BCF9681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45E2-42C5-7440-B8C1-7BC906D2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6DF47-5424-5B4F-A34A-3D57F034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14" y="498475"/>
            <a:ext cx="7467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60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BDA5-8DBB-4142-A4E5-B7F0C0D1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22480-5EFF-B841-8374-D136C0A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176" cy="4351338"/>
          </a:xfrm>
        </p:spPr>
        <p:txBody>
          <a:bodyPr/>
          <a:lstStyle/>
          <a:p>
            <a:r>
              <a:rPr lang="en-US" dirty="0"/>
              <a:t>The Yelp documentation has a lot of information about error codes, which you can check when you get the response</a:t>
            </a:r>
          </a:p>
          <a:p>
            <a:r>
              <a:rPr lang="en-US" dirty="0"/>
              <a:t>This can help your program handle errors appropriately, depending on what caused the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CA86-16EF-2F49-8BC7-8AC44DDE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33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47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EA8-69AE-A54A-814D-B90DC263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your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8F51-782B-3B4D-9BFA-B450626C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Keys, and other credentials, are like passwords</a:t>
            </a:r>
          </a:p>
          <a:p>
            <a:r>
              <a:rPr lang="en-US" dirty="0"/>
              <a:t>We generally don't want to write them directly in our code</a:t>
            </a:r>
          </a:p>
          <a:p>
            <a:r>
              <a:rPr lang="en-US" dirty="0"/>
              <a:t>One way to avoid putting them in code is to store the key on our computer as an </a:t>
            </a:r>
            <a:r>
              <a:rPr lang="en-US" b="1" dirty="0"/>
              <a:t>environment variable </a:t>
            </a:r>
          </a:p>
          <a:p>
            <a:r>
              <a:rPr lang="en-US" dirty="0"/>
              <a:t>So your computer knows what the key is</a:t>
            </a:r>
          </a:p>
          <a:p>
            <a:r>
              <a:rPr lang="en-US" dirty="0"/>
              <a:t>And your code can ask the computer what the key is, and then use that key in the request </a:t>
            </a:r>
          </a:p>
        </p:txBody>
      </p:sp>
    </p:spTree>
    <p:extLst>
      <p:ext uri="{BB962C8B-B14F-4D97-AF65-F5344CB8AC3E}">
        <p14:creationId xmlns:p14="http://schemas.microsoft.com/office/powerpoint/2010/main" val="12485965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7EC0D-EC71-A64E-A8B4-18703C66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Colors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C231-D4BF-4342-A6C1-C84E096E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POST and PATCH and DELETE requests?</a:t>
            </a:r>
          </a:p>
          <a:p>
            <a:r>
              <a:rPr lang="en-US" dirty="0"/>
              <a:t>Real-world API servers often need to handle requests to create data, modify data, delete data, and other operations </a:t>
            </a:r>
          </a:p>
        </p:txBody>
      </p:sp>
    </p:spTree>
    <p:extLst>
      <p:ext uri="{BB962C8B-B14F-4D97-AF65-F5344CB8AC3E}">
        <p14:creationId xmlns:p14="http://schemas.microsoft.com/office/powerpoint/2010/main" val="39805363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5A44-A70D-9445-9F56-813C74FA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colors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AB63-02AF-434E-A7B2-241C6373C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try an API that we can make POST requests to - here's the endpoint URL,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http://favoritecolor.pythonanywhere.com/api/favorite_color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If you make a POST request to this URL, including JSON that includes your favorite color, it will be added to the API server's database</a:t>
            </a:r>
          </a:p>
          <a:p>
            <a:r>
              <a:rPr lang="en-US" dirty="0"/>
              <a:t>If you make a GET request to this URL, it will return all the favorite colors added so far  - you can try it in your browser</a:t>
            </a:r>
          </a:p>
        </p:txBody>
      </p:sp>
    </p:spTree>
    <p:extLst>
      <p:ext uri="{BB962C8B-B14F-4D97-AF65-F5344CB8AC3E}">
        <p14:creationId xmlns:p14="http://schemas.microsoft.com/office/powerpoint/2010/main" val="13686970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D88F-D39D-1C48-A779-60BFD0DE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- making a POST request to add your favorite color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97A12-8BFF-DA4C-958E-8C3AE4A48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45" y="1825625"/>
            <a:ext cx="228599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Notice we need to use </a:t>
            </a:r>
            <a:r>
              <a:rPr lang="en-US" dirty="0" err="1"/>
              <a:t>requests.post</a:t>
            </a:r>
            <a:r>
              <a:rPr lang="en-US" dirty="0"/>
              <a:t>, not </a:t>
            </a:r>
            <a:r>
              <a:rPr lang="en-US" dirty="0" err="1"/>
              <a:t>requests.get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Include JSON in the request, needs to have a name property/key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04E07-4EF9-1B4A-9C28-9B0921CC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451" y="1825625"/>
            <a:ext cx="9189549" cy="4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86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AFCB-7C69-864B-B439-07A0DE6B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can you make a GET request to get all the favorite colors?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9C84-7929-2543-A0BF-06F771ED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055"/>
            <a:ext cx="10515600" cy="4181908"/>
          </a:xfrm>
        </p:spPr>
        <p:txBody>
          <a:bodyPr/>
          <a:lstStyle/>
          <a:p>
            <a:r>
              <a:rPr lang="en-US" dirty="0"/>
              <a:t>Hint: use the same URL</a:t>
            </a:r>
          </a:p>
          <a:p>
            <a:r>
              <a:rPr lang="en-US" dirty="0"/>
              <a:t>No authentication needed </a:t>
            </a:r>
          </a:p>
        </p:txBody>
      </p:sp>
    </p:spTree>
    <p:extLst>
      <p:ext uri="{BB962C8B-B14F-4D97-AF65-F5344CB8AC3E}">
        <p14:creationId xmlns:p14="http://schemas.microsoft.com/office/powerpoint/2010/main" val="14856291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7F7A-0751-7946-AB56-73D18727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all favorite colors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952E-A6A9-E74B-8455-ABCB5A3DD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49236" cy="4351338"/>
          </a:xfrm>
        </p:spPr>
        <p:txBody>
          <a:bodyPr/>
          <a:lstStyle/>
          <a:p>
            <a:r>
              <a:rPr lang="en-US" dirty="0"/>
              <a:t>You can print the JSON response</a:t>
            </a:r>
          </a:p>
          <a:p>
            <a:r>
              <a:rPr lang="en-US" dirty="0"/>
              <a:t>Or, because it is a list, you can loop over it, and print each color name individually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A2E00-93D0-A441-84D0-A46D9909A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497595"/>
            <a:ext cx="8350250" cy="44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369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431E-8449-5143-91A6-9EAAF88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1DEA-E680-CF49-91D1-48FB9B37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more workshops:</a:t>
            </a:r>
          </a:p>
          <a:p>
            <a:endParaRPr lang="en-US" dirty="0"/>
          </a:p>
          <a:p>
            <a:r>
              <a:rPr lang="en-US" dirty="0"/>
              <a:t>Hackathon Skills and Design Thinking - next week</a:t>
            </a:r>
          </a:p>
          <a:p>
            <a:r>
              <a:rPr lang="en-US" dirty="0"/>
              <a:t>US Bank APIs - builds on this content - two weeks </a:t>
            </a:r>
          </a:p>
        </p:txBody>
      </p:sp>
    </p:spTree>
    <p:extLst>
      <p:ext uri="{BB962C8B-B14F-4D97-AF65-F5344CB8AC3E}">
        <p14:creationId xmlns:p14="http://schemas.microsoft.com/office/powerpoint/2010/main" val="303348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</a:t>
            </a:r>
            <a:r>
              <a:rPr lang="en-US" b="1" dirty="0"/>
              <a:t>requests</a:t>
            </a:r>
            <a:r>
              <a:rPr lang="en-US" dirty="0"/>
              <a:t> can you make to an API server? Or, what can you ask it to do?</a:t>
            </a:r>
          </a:p>
          <a:p>
            <a:r>
              <a:rPr lang="en-US" dirty="0"/>
              <a:t>For example, the product catalog application:</a:t>
            </a:r>
          </a:p>
          <a:p>
            <a:pPr lvl="1"/>
            <a:r>
              <a:rPr lang="en-US" dirty="0"/>
              <a:t>Get all the products</a:t>
            </a:r>
          </a:p>
          <a:p>
            <a:pPr lvl="1"/>
            <a:r>
              <a:rPr lang="en-US" dirty="0"/>
              <a:t>Get all the products in a certain category (so we'll need to tell the server the category)</a:t>
            </a:r>
          </a:p>
          <a:p>
            <a:pPr lvl="1"/>
            <a:r>
              <a:rPr lang="en-US" dirty="0"/>
              <a:t>Get all the products, sorted by price, ascending (so we'll need to tell the server how to sort the products)</a:t>
            </a:r>
          </a:p>
          <a:p>
            <a:pPr lvl="1"/>
            <a:r>
              <a:rPr lang="en-US" dirty="0"/>
              <a:t>Get all the products that match a search query (so we'll need tell the server the search string)</a:t>
            </a:r>
          </a:p>
          <a:p>
            <a:pPr lvl="1"/>
            <a:r>
              <a:rPr lang="en-US" dirty="0"/>
              <a:t>Get all the details about one product (so we'll need to tell the server the product ID)</a:t>
            </a:r>
          </a:p>
          <a:p>
            <a:r>
              <a:rPr lang="en-US" dirty="0"/>
              <a:t>Or maybe combinations - so a search query like "summer hat", within a category, sort by the highest rating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555FC-3139-9844-B785-57583948AAE6}"/>
              </a:ext>
            </a:extLst>
          </p:cNvPr>
          <p:cNvSpPr/>
          <p:nvPr/>
        </p:nvSpPr>
        <p:spPr>
          <a:xfrm>
            <a:off x="4425696" y="5823828"/>
            <a:ext cx="6928104" cy="869580"/>
          </a:xfrm>
          <a:prstGeom prst="rect">
            <a:avLst/>
          </a:pr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51484"/>
                      <a:gd name="connsiteY0" fmla="*/ 0 h 914400"/>
                      <a:gd name="connsiteX1" fmla="*/ 627326 w 2851484"/>
                      <a:gd name="connsiteY1" fmla="*/ 0 h 914400"/>
                      <a:gd name="connsiteX2" fmla="*/ 1226138 w 2851484"/>
                      <a:gd name="connsiteY2" fmla="*/ 0 h 914400"/>
                      <a:gd name="connsiteX3" fmla="*/ 1824950 w 2851484"/>
                      <a:gd name="connsiteY3" fmla="*/ 0 h 914400"/>
                      <a:gd name="connsiteX4" fmla="*/ 2309702 w 2851484"/>
                      <a:gd name="connsiteY4" fmla="*/ 0 h 914400"/>
                      <a:gd name="connsiteX5" fmla="*/ 2851484 w 2851484"/>
                      <a:gd name="connsiteY5" fmla="*/ 0 h 914400"/>
                      <a:gd name="connsiteX6" fmla="*/ 2851484 w 2851484"/>
                      <a:gd name="connsiteY6" fmla="*/ 466344 h 914400"/>
                      <a:gd name="connsiteX7" fmla="*/ 2851484 w 2851484"/>
                      <a:gd name="connsiteY7" fmla="*/ 914400 h 914400"/>
                      <a:gd name="connsiteX8" fmla="*/ 2281187 w 2851484"/>
                      <a:gd name="connsiteY8" fmla="*/ 914400 h 914400"/>
                      <a:gd name="connsiteX9" fmla="*/ 1796435 w 2851484"/>
                      <a:gd name="connsiteY9" fmla="*/ 914400 h 914400"/>
                      <a:gd name="connsiteX10" fmla="*/ 1311683 w 2851484"/>
                      <a:gd name="connsiteY10" fmla="*/ 914400 h 914400"/>
                      <a:gd name="connsiteX11" fmla="*/ 712871 w 2851484"/>
                      <a:gd name="connsiteY11" fmla="*/ 914400 h 914400"/>
                      <a:gd name="connsiteX12" fmla="*/ 0 w 2851484"/>
                      <a:gd name="connsiteY12" fmla="*/ 914400 h 914400"/>
                      <a:gd name="connsiteX13" fmla="*/ 0 w 2851484"/>
                      <a:gd name="connsiteY13" fmla="*/ 438912 h 914400"/>
                      <a:gd name="connsiteX14" fmla="*/ 0 w 2851484"/>
                      <a:gd name="connsiteY14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51484" h="914400" fill="none" extrusionOk="0">
                        <a:moveTo>
                          <a:pt x="0" y="0"/>
                        </a:moveTo>
                        <a:cubicBezTo>
                          <a:pt x="308670" y="-18562"/>
                          <a:pt x="406101" y="-25422"/>
                          <a:pt x="627326" y="0"/>
                        </a:cubicBezTo>
                        <a:cubicBezTo>
                          <a:pt x="848551" y="25422"/>
                          <a:pt x="952849" y="26174"/>
                          <a:pt x="1226138" y="0"/>
                        </a:cubicBezTo>
                        <a:cubicBezTo>
                          <a:pt x="1499427" y="-26174"/>
                          <a:pt x="1540880" y="8710"/>
                          <a:pt x="1824950" y="0"/>
                        </a:cubicBezTo>
                        <a:cubicBezTo>
                          <a:pt x="2109020" y="-8710"/>
                          <a:pt x="2090198" y="-12515"/>
                          <a:pt x="2309702" y="0"/>
                        </a:cubicBezTo>
                        <a:cubicBezTo>
                          <a:pt x="2529206" y="12515"/>
                          <a:pt x="2680862" y="17640"/>
                          <a:pt x="2851484" y="0"/>
                        </a:cubicBezTo>
                        <a:cubicBezTo>
                          <a:pt x="2868525" y="224400"/>
                          <a:pt x="2829716" y="353275"/>
                          <a:pt x="2851484" y="466344"/>
                        </a:cubicBezTo>
                        <a:cubicBezTo>
                          <a:pt x="2873252" y="579413"/>
                          <a:pt x="2873081" y="750204"/>
                          <a:pt x="2851484" y="914400"/>
                        </a:cubicBezTo>
                        <a:cubicBezTo>
                          <a:pt x="2666478" y="896613"/>
                          <a:pt x="2474798" y="892148"/>
                          <a:pt x="2281187" y="914400"/>
                        </a:cubicBezTo>
                        <a:cubicBezTo>
                          <a:pt x="2087576" y="936652"/>
                          <a:pt x="1912812" y="938384"/>
                          <a:pt x="1796435" y="914400"/>
                        </a:cubicBezTo>
                        <a:cubicBezTo>
                          <a:pt x="1680058" y="890416"/>
                          <a:pt x="1511673" y="911951"/>
                          <a:pt x="1311683" y="914400"/>
                        </a:cubicBezTo>
                        <a:cubicBezTo>
                          <a:pt x="1111693" y="916849"/>
                          <a:pt x="916458" y="917261"/>
                          <a:pt x="712871" y="914400"/>
                        </a:cubicBezTo>
                        <a:cubicBezTo>
                          <a:pt x="509284" y="911539"/>
                          <a:pt x="232826" y="892559"/>
                          <a:pt x="0" y="914400"/>
                        </a:cubicBezTo>
                        <a:cubicBezTo>
                          <a:pt x="-17636" y="782783"/>
                          <a:pt x="15166" y="577652"/>
                          <a:pt x="0" y="438912"/>
                        </a:cubicBezTo>
                        <a:cubicBezTo>
                          <a:pt x="-15166" y="300172"/>
                          <a:pt x="-7506" y="129490"/>
                          <a:pt x="0" y="0"/>
                        </a:cubicBezTo>
                        <a:close/>
                      </a:path>
                      <a:path w="2851484" h="914400" stroke="0" extrusionOk="0">
                        <a:moveTo>
                          <a:pt x="0" y="0"/>
                        </a:moveTo>
                        <a:cubicBezTo>
                          <a:pt x="233736" y="-6049"/>
                          <a:pt x="412469" y="-21299"/>
                          <a:pt x="541782" y="0"/>
                        </a:cubicBezTo>
                        <a:cubicBezTo>
                          <a:pt x="671095" y="21299"/>
                          <a:pt x="808235" y="1047"/>
                          <a:pt x="1026534" y="0"/>
                        </a:cubicBezTo>
                        <a:cubicBezTo>
                          <a:pt x="1244833" y="-1047"/>
                          <a:pt x="1432317" y="23529"/>
                          <a:pt x="1653861" y="0"/>
                        </a:cubicBezTo>
                        <a:cubicBezTo>
                          <a:pt x="1875405" y="-23529"/>
                          <a:pt x="1930798" y="-10382"/>
                          <a:pt x="2195643" y="0"/>
                        </a:cubicBezTo>
                        <a:cubicBezTo>
                          <a:pt x="2460488" y="10382"/>
                          <a:pt x="2554703" y="-3696"/>
                          <a:pt x="2851484" y="0"/>
                        </a:cubicBezTo>
                        <a:cubicBezTo>
                          <a:pt x="2852135" y="231679"/>
                          <a:pt x="2856440" y="352478"/>
                          <a:pt x="2851484" y="475488"/>
                        </a:cubicBezTo>
                        <a:cubicBezTo>
                          <a:pt x="2846528" y="598498"/>
                          <a:pt x="2859883" y="792996"/>
                          <a:pt x="2851484" y="914400"/>
                        </a:cubicBezTo>
                        <a:cubicBezTo>
                          <a:pt x="2619511" y="901460"/>
                          <a:pt x="2533684" y="909654"/>
                          <a:pt x="2281187" y="914400"/>
                        </a:cubicBezTo>
                        <a:cubicBezTo>
                          <a:pt x="2028690" y="919146"/>
                          <a:pt x="1936580" y="892681"/>
                          <a:pt x="1796435" y="914400"/>
                        </a:cubicBezTo>
                        <a:cubicBezTo>
                          <a:pt x="1656290" y="936119"/>
                          <a:pt x="1407900" y="925121"/>
                          <a:pt x="1226138" y="914400"/>
                        </a:cubicBezTo>
                        <a:cubicBezTo>
                          <a:pt x="1044376" y="903679"/>
                          <a:pt x="830825" y="919632"/>
                          <a:pt x="655841" y="914400"/>
                        </a:cubicBezTo>
                        <a:cubicBezTo>
                          <a:pt x="480857" y="909168"/>
                          <a:pt x="164146" y="901804"/>
                          <a:pt x="0" y="914400"/>
                        </a:cubicBezTo>
                        <a:cubicBezTo>
                          <a:pt x="-14010" y="713859"/>
                          <a:pt x="10169" y="651567"/>
                          <a:pt x="0" y="438912"/>
                        </a:cubicBezTo>
                        <a:cubicBezTo>
                          <a:pt x="-10169" y="226257"/>
                          <a:pt x="17248" y="1392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API terminology, we could describe this API server as having a product endpoint</a:t>
            </a:r>
          </a:p>
        </p:txBody>
      </p:sp>
    </p:spTree>
    <p:extLst>
      <p:ext uri="{BB962C8B-B14F-4D97-AF65-F5344CB8AC3E}">
        <p14:creationId xmlns:p14="http://schemas.microsoft.com/office/powerpoint/2010/main" val="5263462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9375-6841-3A46-BAE8-DB248F21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6B16-6F54-0645-9C26-6E0C1A77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up other APIs you think are interesting and challenge yourself to use them in a program - be as creative as you like</a:t>
            </a:r>
          </a:p>
          <a:p>
            <a:r>
              <a:rPr lang="en-US" dirty="0"/>
              <a:t>There's a list of public APIs here:  </a:t>
            </a:r>
            <a:r>
              <a:rPr lang="en-US" dirty="0">
                <a:hlinkClick r:id="rId2"/>
              </a:rPr>
              <a:t>https://github.com/public-apis/public-apis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285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9375-6841-3A46-BAE8-DB248F21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Challenge Suggestion - </a:t>
            </a:r>
            <a:r>
              <a:rPr lang="en-US" dirty="0" err="1"/>
              <a:t>IQAir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6B16-6F54-0645-9C26-6E0C1A77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https://www.iqair.com/air-pollution-data-api</a:t>
            </a:r>
            <a:r>
              <a:rPr lang="en-US" dirty="0"/>
              <a:t>. You can search for current and forecast air quality for a location with this API</a:t>
            </a:r>
          </a:p>
          <a:p>
            <a:r>
              <a:rPr lang="en-US" dirty="0"/>
              <a:t>In your program, ask the user for their location, and get the current air quality. </a:t>
            </a:r>
          </a:p>
          <a:p>
            <a:r>
              <a:rPr lang="en-US" dirty="0"/>
              <a:t>You are looking for the current pollution </a:t>
            </a:r>
            <a:r>
              <a:rPr lang="en-US" b="1" dirty="0" err="1"/>
              <a:t>aqius</a:t>
            </a:r>
            <a:r>
              <a:rPr lang="en-US" dirty="0"/>
              <a:t> value. Here's how to interpret the number </a:t>
            </a:r>
            <a:r>
              <a:rPr lang="en-US" dirty="0">
                <a:hlinkClick r:id="rId3"/>
              </a:rPr>
              <a:t>https://www.airnow.gov/aqi/aqi-basics/</a:t>
            </a:r>
            <a:r>
              <a:rPr lang="en-US" dirty="0"/>
              <a:t> </a:t>
            </a:r>
          </a:p>
          <a:p>
            <a:r>
              <a:rPr lang="en-US" dirty="0"/>
              <a:t>You'll need to figure out how to authenticate to this API, it's different to Yelp, but the documentation tells you how to do it</a:t>
            </a:r>
          </a:p>
          <a:p>
            <a:r>
              <a:rPr lang="en-US" dirty="0"/>
              <a:t>And then, depending on the air quality, use the </a:t>
            </a:r>
            <a:r>
              <a:rPr lang="en-US" dirty="0" err="1"/>
              <a:t>BoredAPI</a:t>
            </a:r>
            <a:r>
              <a:rPr lang="en-US" dirty="0"/>
              <a:t> to</a:t>
            </a:r>
          </a:p>
          <a:p>
            <a:pPr lvl="1"/>
            <a:r>
              <a:rPr lang="en-US" dirty="0"/>
              <a:t>Suggest an activity of the type "education" if the air quality is bad and it's best to stay indoors</a:t>
            </a:r>
          </a:p>
          <a:p>
            <a:pPr lvl="1"/>
            <a:r>
              <a:rPr lang="en-US" dirty="0"/>
              <a:t>Suggest an activity of the type "recreation" if the air quality is good and it's ok to be outside</a:t>
            </a:r>
          </a:p>
          <a:p>
            <a:r>
              <a:rPr lang="en-US" dirty="0"/>
              <a:t>You can decide what air quality you'll recommend users stay inside for, (e.g. 100) or you can ask your user what their acceptable level for outdoor activities is. </a:t>
            </a:r>
          </a:p>
          <a:p>
            <a:r>
              <a:rPr lang="en-US" dirty="0"/>
              <a:t>You'll need to read the </a:t>
            </a:r>
            <a:r>
              <a:rPr lang="en-US" dirty="0" err="1"/>
              <a:t>BoredAPI</a:t>
            </a:r>
            <a:r>
              <a:rPr lang="en-US" dirty="0"/>
              <a:t> documentation to figure out how to search by activity 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562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82E7-3198-E74C-994B-78B3661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D97-1C39-1E4C-A15E-3B4C750F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luck, Hackathon participants!</a:t>
            </a:r>
          </a:p>
        </p:txBody>
      </p:sp>
    </p:spTree>
    <p:extLst>
      <p:ext uri="{BB962C8B-B14F-4D97-AF65-F5344CB8AC3E}">
        <p14:creationId xmlns:p14="http://schemas.microsoft.com/office/powerpoint/2010/main" val="80029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example, the shopping cart application:</a:t>
            </a:r>
          </a:p>
          <a:p>
            <a:pPr lvl="1"/>
            <a:r>
              <a:rPr lang="en-US" dirty="0"/>
              <a:t>Get all the items in a customer's cart (so we'll need to know their customer ID)  </a:t>
            </a:r>
            <a:r>
              <a:rPr lang="en-US" dirty="0">
                <a:sym typeface="Wingdings" pitchFamily="2" charset="2"/>
              </a:rPr>
              <a:t> HTTP GET</a:t>
            </a:r>
            <a:endParaRPr lang="en-US" dirty="0"/>
          </a:p>
          <a:p>
            <a:pPr lvl="1"/>
            <a:r>
              <a:rPr lang="en-US" dirty="0"/>
              <a:t>Add an item to a customer's cart (we'll need to know their customer ID and the product ID) </a:t>
            </a:r>
            <a:r>
              <a:rPr lang="en-US" dirty="0">
                <a:sym typeface="Wingdings" pitchFamily="2" charset="2"/>
              </a:rPr>
              <a:t> HTTP POST</a:t>
            </a:r>
            <a:endParaRPr lang="en-US" dirty="0"/>
          </a:p>
          <a:p>
            <a:pPr lvl="1"/>
            <a:r>
              <a:rPr lang="en-US" dirty="0"/>
              <a:t>Remove an item from the customer's cart (we'll need to know their customer ID and the product ID) </a:t>
            </a:r>
            <a:r>
              <a:rPr lang="en-US" dirty="0">
                <a:sym typeface="Wingdings" pitchFamily="2" charset="2"/>
              </a:rPr>
              <a:t> HTTP DELETE</a:t>
            </a:r>
            <a:endParaRPr lang="en-US" dirty="0"/>
          </a:p>
          <a:p>
            <a:pPr lvl="1"/>
            <a:r>
              <a:rPr lang="en-US" dirty="0"/>
              <a:t>Change the quantity for an item (we'll need to know their customer ID and the product ID and the new quantity) </a:t>
            </a:r>
            <a:r>
              <a:rPr lang="en-US" dirty="0">
                <a:sym typeface="Wingdings" pitchFamily="2" charset="2"/>
              </a:rPr>
              <a:t> HTTP PATCH</a:t>
            </a:r>
            <a:endParaRPr lang="en-US" dirty="0"/>
          </a:p>
          <a:p>
            <a:pPr lvl="1"/>
            <a:r>
              <a:rPr lang="en-US" dirty="0"/>
              <a:t>Delete cart once customer has placed the order (we'll need to know their customer ID) </a:t>
            </a:r>
            <a:r>
              <a:rPr lang="en-US" dirty="0">
                <a:sym typeface="Wingdings" pitchFamily="2" charset="2"/>
              </a:rPr>
              <a:t> HTTP DELETE</a:t>
            </a:r>
            <a:endParaRPr lang="en-US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Each cart will probably have a unique ID too and we might use that to interact with the server, to ensure we are working with the correct resource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AF90-2DE1-744A-99A4-498E17D02064}"/>
              </a:ext>
            </a:extLst>
          </p:cNvPr>
          <p:cNvSpPr/>
          <p:nvPr/>
        </p:nvSpPr>
        <p:spPr>
          <a:xfrm>
            <a:off x="5283495" y="5325730"/>
            <a:ext cx="6261100" cy="706270"/>
          </a:xfrm>
          <a:prstGeom prst="rect">
            <a:avLst/>
          </a:pr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51484"/>
                      <a:gd name="connsiteY0" fmla="*/ 0 h 914400"/>
                      <a:gd name="connsiteX1" fmla="*/ 627326 w 2851484"/>
                      <a:gd name="connsiteY1" fmla="*/ 0 h 914400"/>
                      <a:gd name="connsiteX2" fmla="*/ 1226138 w 2851484"/>
                      <a:gd name="connsiteY2" fmla="*/ 0 h 914400"/>
                      <a:gd name="connsiteX3" fmla="*/ 1824950 w 2851484"/>
                      <a:gd name="connsiteY3" fmla="*/ 0 h 914400"/>
                      <a:gd name="connsiteX4" fmla="*/ 2309702 w 2851484"/>
                      <a:gd name="connsiteY4" fmla="*/ 0 h 914400"/>
                      <a:gd name="connsiteX5" fmla="*/ 2851484 w 2851484"/>
                      <a:gd name="connsiteY5" fmla="*/ 0 h 914400"/>
                      <a:gd name="connsiteX6" fmla="*/ 2851484 w 2851484"/>
                      <a:gd name="connsiteY6" fmla="*/ 466344 h 914400"/>
                      <a:gd name="connsiteX7" fmla="*/ 2851484 w 2851484"/>
                      <a:gd name="connsiteY7" fmla="*/ 914400 h 914400"/>
                      <a:gd name="connsiteX8" fmla="*/ 2281187 w 2851484"/>
                      <a:gd name="connsiteY8" fmla="*/ 914400 h 914400"/>
                      <a:gd name="connsiteX9" fmla="*/ 1796435 w 2851484"/>
                      <a:gd name="connsiteY9" fmla="*/ 914400 h 914400"/>
                      <a:gd name="connsiteX10" fmla="*/ 1311683 w 2851484"/>
                      <a:gd name="connsiteY10" fmla="*/ 914400 h 914400"/>
                      <a:gd name="connsiteX11" fmla="*/ 712871 w 2851484"/>
                      <a:gd name="connsiteY11" fmla="*/ 914400 h 914400"/>
                      <a:gd name="connsiteX12" fmla="*/ 0 w 2851484"/>
                      <a:gd name="connsiteY12" fmla="*/ 914400 h 914400"/>
                      <a:gd name="connsiteX13" fmla="*/ 0 w 2851484"/>
                      <a:gd name="connsiteY13" fmla="*/ 438912 h 914400"/>
                      <a:gd name="connsiteX14" fmla="*/ 0 w 2851484"/>
                      <a:gd name="connsiteY14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51484" h="914400" fill="none" extrusionOk="0">
                        <a:moveTo>
                          <a:pt x="0" y="0"/>
                        </a:moveTo>
                        <a:cubicBezTo>
                          <a:pt x="308670" y="-18562"/>
                          <a:pt x="406101" y="-25422"/>
                          <a:pt x="627326" y="0"/>
                        </a:cubicBezTo>
                        <a:cubicBezTo>
                          <a:pt x="848551" y="25422"/>
                          <a:pt x="952849" y="26174"/>
                          <a:pt x="1226138" y="0"/>
                        </a:cubicBezTo>
                        <a:cubicBezTo>
                          <a:pt x="1499427" y="-26174"/>
                          <a:pt x="1540880" y="8710"/>
                          <a:pt x="1824950" y="0"/>
                        </a:cubicBezTo>
                        <a:cubicBezTo>
                          <a:pt x="2109020" y="-8710"/>
                          <a:pt x="2090198" y="-12515"/>
                          <a:pt x="2309702" y="0"/>
                        </a:cubicBezTo>
                        <a:cubicBezTo>
                          <a:pt x="2529206" y="12515"/>
                          <a:pt x="2680862" y="17640"/>
                          <a:pt x="2851484" y="0"/>
                        </a:cubicBezTo>
                        <a:cubicBezTo>
                          <a:pt x="2868525" y="224400"/>
                          <a:pt x="2829716" y="353275"/>
                          <a:pt x="2851484" y="466344"/>
                        </a:cubicBezTo>
                        <a:cubicBezTo>
                          <a:pt x="2873252" y="579413"/>
                          <a:pt x="2873081" y="750204"/>
                          <a:pt x="2851484" y="914400"/>
                        </a:cubicBezTo>
                        <a:cubicBezTo>
                          <a:pt x="2666478" y="896613"/>
                          <a:pt x="2474798" y="892148"/>
                          <a:pt x="2281187" y="914400"/>
                        </a:cubicBezTo>
                        <a:cubicBezTo>
                          <a:pt x="2087576" y="936652"/>
                          <a:pt x="1912812" y="938384"/>
                          <a:pt x="1796435" y="914400"/>
                        </a:cubicBezTo>
                        <a:cubicBezTo>
                          <a:pt x="1680058" y="890416"/>
                          <a:pt x="1511673" y="911951"/>
                          <a:pt x="1311683" y="914400"/>
                        </a:cubicBezTo>
                        <a:cubicBezTo>
                          <a:pt x="1111693" y="916849"/>
                          <a:pt x="916458" y="917261"/>
                          <a:pt x="712871" y="914400"/>
                        </a:cubicBezTo>
                        <a:cubicBezTo>
                          <a:pt x="509284" y="911539"/>
                          <a:pt x="232826" y="892559"/>
                          <a:pt x="0" y="914400"/>
                        </a:cubicBezTo>
                        <a:cubicBezTo>
                          <a:pt x="-17636" y="782783"/>
                          <a:pt x="15166" y="577652"/>
                          <a:pt x="0" y="438912"/>
                        </a:cubicBezTo>
                        <a:cubicBezTo>
                          <a:pt x="-15166" y="300172"/>
                          <a:pt x="-7506" y="129490"/>
                          <a:pt x="0" y="0"/>
                        </a:cubicBezTo>
                        <a:close/>
                      </a:path>
                      <a:path w="2851484" h="914400" stroke="0" extrusionOk="0">
                        <a:moveTo>
                          <a:pt x="0" y="0"/>
                        </a:moveTo>
                        <a:cubicBezTo>
                          <a:pt x="233736" y="-6049"/>
                          <a:pt x="412469" y="-21299"/>
                          <a:pt x="541782" y="0"/>
                        </a:cubicBezTo>
                        <a:cubicBezTo>
                          <a:pt x="671095" y="21299"/>
                          <a:pt x="808235" y="1047"/>
                          <a:pt x="1026534" y="0"/>
                        </a:cubicBezTo>
                        <a:cubicBezTo>
                          <a:pt x="1244833" y="-1047"/>
                          <a:pt x="1432317" y="23529"/>
                          <a:pt x="1653861" y="0"/>
                        </a:cubicBezTo>
                        <a:cubicBezTo>
                          <a:pt x="1875405" y="-23529"/>
                          <a:pt x="1930798" y="-10382"/>
                          <a:pt x="2195643" y="0"/>
                        </a:cubicBezTo>
                        <a:cubicBezTo>
                          <a:pt x="2460488" y="10382"/>
                          <a:pt x="2554703" y="-3696"/>
                          <a:pt x="2851484" y="0"/>
                        </a:cubicBezTo>
                        <a:cubicBezTo>
                          <a:pt x="2852135" y="231679"/>
                          <a:pt x="2856440" y="352478"/>
                          <a:pt x="2851484" y="475488"/>
                        </a:cubicBezTo>
                        <a:cubicBezTo>
                          <a:pt x="2846528" y="598498"/>
                          <a:pt x="2859883" y="792996"/>
                          <a:pt x="2851484" y="914400"/>
                        </a:cubicBezTo>
                        <a:cubicBezTo>
                          <a:pt x="2619511" y="901460"/>
                          <a:pt x="2533684" y="909654"/>
                          <a:pt x="2281187" y="914400"/>
                        </a:cubicBezTo>
                        <a:cubicBezTo>
                          <a:pt x="2028690" y="919146"/>
                          <a:pt x="1936580" y="892681"/>
                          <a:pt x="1796435" y="914400"/>
                        </a:cubicBezTo>
                        <a:cubicBezTo>
                          <a:pt x="1656290" y="936119"/>
                          <a:pt x="1407900" y="925121"/>
                          <a:pt x="1226138" y="914400"/>
                        </a:cubicBezTo>
                        <a:cubicBezTo>
                          <a:pt x="1044376" y="903679"/>
                          <a:pt x="830825" y="919632"/>
                          <a:pt x="655841" y="914400"/>
                        </a:cubicBezTo>
                        <a:cubicBezTo>
                          <a:pt x="480857" y="909168"/>
                          <a:pt x="164146" y="901804"/>
                          <a:pt x="0" y="914400"/>
                        </a:cubicBezTo>
                        <a:cubicBezTo>
                          <a:pt x="-14010" y="713859"/>
                          <a:pt x="10169" y="651567"/>
                          <a:pt x="0" y="438912"/>
                        </a:cubicBezTo>
                        <a:cubicBezTo>
                          <a:pt x="-10169" y="226257"/>
                          <a:pt x="17248" y="1392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actions, or verbs, map to HTTP methods. more on that later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B5519-A3C0-6F40-9AEA-76E65EA3AD04}"/>
              </a:ext>
            </a:extLst>
          </p:cNvPr>
          <p:cNvSpPr txBox="1"/>
          <p:nvPr/>
        </p:nvSpPr>
        <p:spPr>
          <a:xfrm>
            <a:off x="9609221" y="593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2D9-CF99-994B-ACCB-2ED07E51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4590-2DC6-AB4D-BD98-D595E94C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API allows you to programmatically make requests to work with resources on a server </a:t>
            </a:r>
          </a:p>
          <a:p>
            <a:r>
              <a:rPr lang="en-US" dirty="0"/>
              <a:t>Every API server will have a specific pre-defined set of requests it will respond to</a:t>
            </a:r>
          </a:p>
          <a:p>
            <a:endParaRPr lang="en-US" dirty="0"/>
          </a:p>
          <a:p>
            <a:r>
              <a:rPr lang="en-US" dirty="0"/>
              <a:t>So, as a client in a web browser, you may be able to get all the products sorted by price, or sorted by rating  </a:t>
            </a:r>
          </a:p>
          <a:p>
            <a:r>
              <a:rPr lang="en-US" dirty="0"/>
              <a:t>But the API may not support getting products sorted by manufacturer or sorted by quantity in stock</a:t>
            </a:r>
          </a:p>
          <a:p>
            <a:endParaRPr lang="en-US" dirty="0"/>
          </a:p>
          <a:p>
            <a:r>
              <a:rPr lang="en-US" dirty="0"/>
              <a:t>Information about the resources, the requests that are allowed, and how responses are structured, should be defined in the API server's </a:t>
            </a:r>
            <a:r>
              <a:rPr lang="en-US" b="1" dirty="0"/>
              <a:t>documentation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9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970E-4887-9647-A9B5-2F5BC240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can anyone use any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EE0C-6B7C-DC43-8DC3-F237FDD25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3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 - most APIs have rules about restrict who can make what requests </a:t>
            </a:r>
          </a:p>
          <a:p>
            <a:pPr lvl="1"/>
            <a:r>
              <a:rPr lang="en-US" dirty="0"/>
              <a:t>The rules may vary depending on the resource and the method of the request</a:t>
            </a:r>
          </a:p>
          <a:p>
            <a:r>
              <a:rPr lang="en-US" dirty="0"/>
              <a:t>Example: the product catalog API server </a:t>
            </a:r>
          </a:p>
          <a:p>
            <a:pPr lvl="1"/>
            <a:r>
              <a:rPr lang="en-US" dirty="0"/>
              <a:t>Search requests:  will accept and respond to search requests from anyone</a:t>
            </a:r>
          </a:p>
          <a:p>
            <a:pPr lvl="1"/>
            <a:r>
              <a:rPr lang="en-US" dirty="0"/>
              <a:t>Change price of product requests: the request must be authenticated - the request must include information that tells the API server that it is coming from an authorized user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Example: When a customer places their order, the order-taking API server might send a request to the shopping cart API server to tell it to delete that customer's cart.  </a:t>
            </a:r>
          </a:p>
          <a:p>
            <a:pPr lvl="1"/>
            <a:r>
              <a:rPr lang="en-US" dirty="0"/>
              <a:t>The Order API server will authenticate to the shopping cart API server </a:t>
            </a:r>
          </a:p>
          <a:p>
            <a:endParaRPr lang="en-US" dirty="0"/>
          </a:p>
          <a:p>
            <a:r>
              <a:rPr lang="en-US" dirty="0"/>
              <a:t>So, an API server often requires that requests are authenticated</a:t>
            </a:r>
          </a:p>
          <a:p>
            <a:r>
              <a:rPr lang="en-US" dirty="0"/>
              <a:t>We'll see one way to do that today </a:t>
            </a:r>
          </a:p>
        </p:txBody>
      </p:sp>
    </p:spTree>
    <p:extLst>
      <p:ext uri="{BB962C8B-B14F-4D97-AF65-F5344CB8AC3E}">
        <p14:creationId xmlns:p14="http://schemas.microsoft.com/office/powerpoint/2010/main" val="20757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268-9142-6341-BBE1-AB9C7EB2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vs Private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34A8-9D30-C441-9416-AF2FFCED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APIs are private and used internally by organizations</a:t>
            </a:r>
          </a:p>
          <a:p>
            <a:r>
              <a:rPr lang="en-US" dirty="0"/>
              <a:t>The documentation would most likely be private too, and only accessible to those working for the organization</a:t>
            </a:r>
          </a:p>
          <a:p>
            <a:r>
              <a:rPr lang="en-US" dirty="0"/>
              <a:t>So, these APIs are not directly accessible to the general public or customers of a website</a:t>
            </a:r>
          </a:p>
          <a:p>
            <a:endParaRPr lang="en-US" dirty="0"/>
          </a:p>
          <a:p>
            <a:r>
              <a:rPr lang="en-US" dirty="0"/>
              <a:t>Although there are many public APIs that we (as students) can work with  </a:t>
            </a:r>
          </a:p>
          <a:p>
            <a:r>
              <a:rPr lang="en-US" dirty="0"/>
              <a:t>Or, an API may have some public and some private endpoints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https://en.wikipedia.org/wiki/Open_API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913E-0B74-2243-A2A1-0ABD4402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servers - responses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B540-4541-854E-886C-3AFFF0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your program makes a request to an API, hopefully, it's a valid request, and in return, </a:t>
            </a:r>
          </a:p>
          <a:p>
            <a:pPr lvl="1"/>
            <a:r>
              <a:rPr lang="en-US" dirty="0"/>
              <a:t>Your program receives a response with the data you requested.  Often this data is in JSON format</a:t>
            </a:r>
          </a:p>
          <a:p>
            <a:pPr lvl="1"/>
            <a:r>
              <a:rPr lang="en-US" dirty="0"/>
              <a:t>Or (for adding/deleting/editing data) your program receives a message telling you the request was successful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9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E59-9BA8-324A-887D-AC5EC3A1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310-9934-9C44-A4F9-E52A548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1" y="1755586"/>
            <a:ext cx="3048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Pronounced "Jason"</a:t>
            </a:r>
          </a:p>
          <a:p>
            <a:r>
              <a:rPr lang="en-US" dirty="0"/>
              <a:t>Stands for JavaScript Object Notation, used by the JavaScript language, but widely understood by many other programming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AECF5-FB2C-5346-9DC2-01C2C2AB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365125"/>
            <a:ext cx="4419600" cy="562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88C32A-810B-954E-AFD6-F94CAFAB9819}"/>
              </a:ext>
            </a:extLst>
          </p:cNvPr>
          <p:cNvSpPr txBox="1"/>
          <p:nvPr/>
        </p:nvSpPr>
        <p:spPr>
          <a:xfrm>
            <a:off x="3336200" y="6106924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Above:  </a:t>
            </a:r>
            <a:r>
              <a:rPr lang="en-US" dirty="0">
                <a:hlinkClick r:id="rId3"/>
              </a:rPr>
              <a:t>https://api.zippopotam.us/us/mn/stillwater</a:t>
            </a:r>
            <a:r>
              <a:rPr lang="en-US" dirty="0"/>
              <a:t> </a:t>
            </a:r>
          </a:p>
          <a:p>
            <a:r>
              <a:rPr lang="en-US" dirty="0"/>
              <a:t>Right: </a:t>
            </a:r>
            <a:r>
              <a:rPr lang="en-US" dirty="0">
                <a:hlinkClick r:id="rId4"/>
              </a:rPr>
              <a:t>https://1150-exchange-rates.azurewebsites.net/latest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FD53-6E82-874A-BC95-E12A0985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776" y="0"/>
            <a:ext cx="192165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728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913E-0B74-2243-A2A1-0ABD4402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servers - responses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B540-4541-854E-886C-3AFFF02FA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But your program might make an invalid request, or one the server doesn't understand, e.g.</a:t>
            </a:r>
          </a:p>
          <a:p>
            <a:pPr lvl="1"/>
            <a:r>
              <a:rPr lang="en-US" dirty="0"/>
              <a:t>Wrong URL</a:t>
            </a:r>
          </a:p>
          <a:p>
            <a:pPr lvl="1"/>
            <a:r>
              <a:rPr lang="en-US" dirty="0"/>
              <a:t>Request based on invalid user input</a:t>
            </a:r>
          </a:p>
          <a:p>
            <a:pPr lvl="1"/>
            <a:r>
              <a:rPr lang="en-US" dirty="0"/>
              <a:t>Request that isn't possible </a:t>
            </a:r>
          </a:p>
          <a:p>
            <a:pPr lvl="1"/>
            <a:r>
              <a:rPr lang="en-US" dirty="0"/>
              <a:t>No authentication, or you are authenticated but don't have authorization to make that request</a:t>
            </a:r>
          </a:p>
          <a:p>
            <a:r>
              <a:rPr lang="en-US" dirty="0"/>
              <a:t>API Server will respond with error code, and an error message, or a JSON response with details about the error</a:t>
            </a:r>
          </a:p>
          <a:p>
            <a:r>
              <a:rPr lang="en-US" dirty="0"/>
              <a:t>So, we'll need to check for error responses when our program receives a response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also need to deal with the case that we can't connect to the API server at all - internet down, API server down, connection blocked by firewall…</a:t>
            </a:r>
          </a:p>
          <a:p>
            <a:pPr lvl="1"/>
            <a:r>
              <a:rPr lang="en-US" dirty="0"/>
              <a:t>That's usually handled at a programming-language level</a:t>
            </a:r>
          </a:p>
          <a:p>
            <a:pPr lvl="1"/>
            <a:endParaRPr lang="en-US" dirty="0"/>
          </a:p>
          <a:p>
            <a:r>
              <a:rPr lang="en-US" dirty="0"/>
              <a:t>Every time a program has to interact with another program, especially one on another computer that is accessed over a network, there are lots of things that can go wrong</a:t>
            </a:r>
          </a:p>
        </p:txBody>
      </p:sp>
    </p:spTree>
    <p:extLst>
      <p:ext uri="{BB962C8B-B14F-4D97-AF65-F5344CB8AC3E}">
        <p14:creationId xmlns:p14="http://schemas.microsoft.com/office/powerpoint/2010/main" val="9391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0730-3FE3-F74C-80C6-5F6227A6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00F3-5AC6-C742-91E1-81671A3E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API server </a:t>
            </a:r>
          </a:p>
          <a:p>
            <a:r>
              <a:rPr lang="en-US" dirty="0"/>
              <a:t>The API server contains resources that we access at a known endpoint</a:t>
            </a:r>
          </a:p>
          <a:p>
            <a:r>
              <a:rPr lang="en-US" dirty="0"/>
              <a:t>The documentation should tell us</a:t>
            </a:r>
          </a:p>
          <a:p>
            <a:pPr lvl="1"/>
            <a:r>
              <a:rPr lang="en-US" dirty="0"/>
              <a:t>What endpoints are available</a:t>
            </a:r>
          </a:p>
          <a:p>
            <a:pPr lvl="1"/>
            <a:r>
              <a:rPr lang="en-US" dirty="0"/>
              <a:t>What requests we can make, </a:t>
            </a:r>
          </a:p>
          <a:p>
            <a:pPr lvl="1"/>
            <a:r>
              <a:rPr lang="en-US" dirty="0"/>
              <a:t>Ways we can customize those requests,</a:t>
            </a:r>
          </a:p>
          <a:p>
            <a:pPr lvl="1"/>
            <a:r>
              <a:rPr lang="en-US" dirty="0"/>
              <a:t>If and how the request should be authorized,</a:t>
            </a:r>
          </a:p>
          <a:p>
            <a:pPr lvl="1"/>
            <a:r>
              <a:rPr lang="en-US" dirty="0"/>
              <a:t>How a successful response will be structured</a:t>
            </a:r>
          </a:p>
          <a:p>
            <a:pPr lvl="1"/>
            <a:r>
              <a:rPr lang="en-US" dirty="0"/>
              <a:t>What to expect if a request fails </a:t>
            </a:r>
          </a:p>
        </p:txBody>
      </p:sp>
    </p:spTree>
    <p:extLst>
      <p:ext uri="{BB962C8B-B14F-4D97-AF65-F5344CB8AC3E}">
        <p14:creationId xmlns:p14="http://schemas.microsoft.com/office/powerpoint/2010/main" val="1477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AA65-6B00-2645-B81B-07E6DDE9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9ADD8-3319-A645-B9B5-8E6247B1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APIs and why do we use them?</a:t>
            </a:r>
          </a:p>
          <a:p>
            <a:endParaRPr lang="en-US" dirty="0"/>
          </a:p>
          <a:p>
            <a:r>
              <a:rPr lang="en-US" dirty="0"/>
              <a:t>API in practice </a:t>
            </a:r>
          </a:p>
          <a:p>
            <a:pPr lvl="1"/>
            <a:r>
              <a:rPr lang="en-US" dirty="0"/>
              <a:t>Example 1: Activities with Bored API</a:t>
            </a:r>
          </a:p>
          <a:p>
            <a:pPr lvl="1"/>
            <a:r>
              <a:rPr lang="en-US" dirty="0"/>
              <a:t>Example 2: Restaurants with Yelp's API</a:t>
            </a:r>
          </a:p>
          <a:p>
            <a:pPr lvl="1"/>
            <a:r>
              <a:rPr lang="en-US" dirty="0"/>
              <a:t>Example 3: Saving favorite colors with a Favorite Color API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5958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use HTTP (or HTTPS)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r>
              <a:rPr lang="en-US" dirty="0"/>
              <a:t>When you type a URL into your browser address bar, your browser makes a HTTP request </a:t>
            </a:r>
          </a:p>
          <a:p>
            <a:r>
              <a:rPr lang="en-US" b="1" dirty="0"/>
              <a:t>URLs are important for APIs - more soon</a:t>
            </a:r>
          </a:p>
          <a:p>
            <a:endParaRPr lang="en-US" dirty="0"/>
          </a:p>
          <a:p>
            <a:r>
              <a:rPr lang="en-US" dirty="0"/>
              <a:t>Can also make HTTP requests from a program to another computer, somewhere else on the network (or internet). Most programming languages can send HTTP requests </a:t>
            </a:r>
          </a:p>
          <a:p>
            <a:r>
              <a:rPr lang="en-US" dirty="0"/>
              <a:t>When the API server responds with data of some kind - a file, text, error message, or </a:t>
            </a:r>
            <a:r>
              <a:rPr lang="en-US" b="1" dirty="0"/>
              <a:t>JSON - </a:t>
            </a:r>
            <a:r>
              <a:rPr lang="en-US" dirty="0"/>
              <a:t>then most programming languages can work with JSON, or convert it into a format they can use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009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CA89-E7F0-BC4D-AEEB-D2864064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actually make an API call in a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A72A-CAF7-1249-9C0D-808386F93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API server </a:t>
            </a:r>
          </a:p>
          <a:p>
            <a:r>
              <a:rPr lang="en-US" dirty="0"/>
              <a:t>Figure out what resource you need to work with</a:t>
            </a:r>
          </a:p>
          <a:p>
            <a:r>
              <a:rPr lang="en-US" dirty="0"/>
              <a:t>Identify the endpoint</a:t>
            </a:r>
          </a:p>
          <a:p>
            <a:r>
              <a:rPr lang="en-US" dirty="0"/>
              <a:t>Identify the HTTP method to use - GET, POST...? </a:t>
            </a:r>
          </a:p>
          <a:p>
            <a:r>
              <a:rPr lang="en-US" dirty="0"/>
              <a:t>Create a URL</a:t>
            </a:r>
          </a:p>
          <a:p>
            <a:r>
              <a:rPr lang="en-US" dirty="0"/>
              <a:t>Make a request to that URL</a:t>
            </a:r>
          </a:p>
          <a:p>
            <a:pPr lvl="1"/>
            <a:r>
              <a:rPr lang="en-US" sz="2600" dirty="0"/>
              <a:t>We need to add in extra data in the request as parameters or in the body of the request</a:t>
            </a:r>
          </a:p>
          <a:p>
            <a:r>
              <a:rPr lang="en-US" dirty="0"/>
              <a:t>Store the response in the program</a:t>
            </a:r>
          </a:p>
          <a:p>
            <a:r>
              <a:rPr lang="en-US" dirty="0"/>
              <a:t>Check for errors</a:t>
            </a:r>
          </a:p>
          <a:p>
            <a:r>
              <a:rPr lang="en-US" dirty="0"/>
              <a:t>If no errors, convert the response data into a usable format</a:t>
            </a:r>
          </a:p>
          <a:p>
            <a:r>
              <a:rPr lang="en-US" dirty="0"/>
              <a:t>Use the data that is returned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7438E-F494-BE47-90EA-258AF6EE4C71}"/>
              </a:ext>
            </a:extLst>
          </p:cNvPr>
          <p:cNvSpPr/>
          <p:nvPr/>
        </p:nvSpPr>
        <p:spPr>
          <a:xfrm>
            <a:off x="7860630" y="1510214"/>
            <a:ext cx="2999875" cy="1918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We'll need to read the documentation, and use information that it provides to write our program</a:t>
            </a:r>
          </a:p>
        </p:txBody>
      </p:sp>
    </p:spTree>
    <p:extLst>
      <p:ext uri="{BB962C8B-B14F-4D97-AF65-F5344CB8AC3E}">
        <p14:creationId xmlns:p14="http://schemas.microsoft.com/office/powerpoint/2010/main" val="166003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4514-0DD2-DD4C-8663-37339C3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break - anyone need help with software setup?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3302-7DC7-FE45-97AC-24753EAE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use Python and PyCharm next</a:t>
            </a:r>
          </a:p>
          <a:p>
            <a:r>
              <a:rPr lang="en-US" dirty="0"/>
              <a:t>Any other questions? </a:t>
            </a:r>
          </a:p>
        </p:txBody>
      </p:sp>
    </p:spTree>
    <p:extLst>
      <p:ext uri="{BB962C8B-B14F-4D97-AF65-F5344CB8AC3E}">
        <p14:creationId xmlns:p14="http://schemas.microsoft.com/office/powerpoint/2010/main" val="421873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an API call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write a Python program to make some API calls, and process the responses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6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D64A-FEF0-2245-8999-4286B39C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public API - Bored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F585-2D87-B84F-84CD-331BF28D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Scenario: you want a new activity to do based on how much money you have available</a:t>
            </a:r>
          </a:p>
          <a:p>
            <a:r>
              <a:rPr lang="en-US" dirty="0"/>
              <a:t>Not much money = free activity</a:t>
            </a:r>
          </a:p>
          <a:p>
            <a:r>
              <a:rPr lang="en-US" dirty="0"/>
              <a:t>Some money available = free or cheap activity </a:t>
            </a:r>
          </a:p>
          <a:p>
            <a:r>
              <a:rPr lang="en-US" dirty="0"/>
              <a:t>Money available = can be more expensive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https://www.boredapi.com/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7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PyCharm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PyCharm (or the editor of your choice) and create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30D99-8545-CD48-9328-DD9F2A0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92" y="2988527"/>
            <a:ext cx="5125130" cy="38694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3550195" y="4361790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3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102EA-BDD9-B649-AE04-A0D7DD81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38" y="1825625"/>
            <a:ext cx="6374174" cy="4820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PyCharm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5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Change the project name and location if you like</a:t>
            </a:r>
          </a:p>
          <a:p>
            <a:r>
              <a:rPr lang="en-US" dirty="0"/>
              <a:t>Make sure there's no errors on this screen, especially with the Python interpreter - you'll see an error if Python is not installed</a:t>
            </a:r>
          </a:p>
          <a:p>
            <a:r>
              <a:rPr lang="en-US" dirty="0"/>
              <a:t>Otherwise, defaults are good</a:t>
            </a:r>
          </a:p>
          <a:p>
            <a:r>
              <a:rPr lang="en-US" dirty="0"/>
              <a:t>Click create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>
            <a:cxnSpLocks/>
          </p:cNvCxnSpPr>
          <p:nvPr/>
        </p:nvCxnSpPr>
        <p:spPr>
          <a:xfrm>
            <a:off x="4482790" y="2261704"/>
            <a:ext cx="12452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C7E74-E49D-CB45-B577-9375430E33BB}"/>
              </a:ext>
            </a:extLst>
          </p:cNvPr>
          <p:cNvCxnSpPr>
            <a:cxnSpLocks/>
          </p:cNvCxnSpPr>
          <p:nvPr/>
        </p:nvCxnSpPr>
        <p:spPr>
          <a:xfrm>
            <a:off x="10125307" y="5307980"/>
            <a:ext cx="1228493" cy="1031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2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CF8B-92D5-6647-808C-E98A9C3C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PyCharm creates a </a:t>
            </a:r>
            <a:r>
              <a:rPr lang="en-US" dirty="0" err="1"/>
              <a:t>main.py</a:t>
            </a:r>
            <a:r>
              <a:rPr lang="en-US" dirty="0"/>
              <a:t> file with some code in, close it and ignore 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F3F8-694C-5C4E-83ED-143A9B75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361"/>
            <a:ext cx="2618678" cy="3790602"/>
          </a:xfrm>
        </p:spPr>
        <p:txBody>
          <a:bodyPr/>
          <a:lstStyle/>
          <a:p>
            <a:r>
              <a:rPr lang="en-US" dirty="0"/>
              <a:t>We don't need this file but it doesn't matter if it exists 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665A3-91A0-FD43-BC5E-7865D5E3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3" y="2141537"/>
            <a:ext cx="8297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file in your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307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Right-click on the project name, select </a:t>
            </a:r>
            <a:r>
              <a:rPr lang="en-US" b="1" dirty="0"/>
              <a:t>New</a:t>
            </a:r>
            <a:r>
              <a:rPr lang="en-US" dirty="0"/>
              <a:t> then </a:t>
            </a:r>
            <a:r>
              <a:rPr lang="en-US" b="1" dirty="0"/>
              <a:t>Python File</a:t>
            </a:r>
          </a:p>
          <a:p>
            <a:endParaRPr lang="en-US" b="1" dirty="0"/>
          </a:p>
          <a:p>
            <a:r>
              <a:rPr lang="en-US" dirty="0"/>
              <a:t>Ignore the red </a:t>
            </a:r>
            <a:r>
              <a:rPr lang="en-US" dirty="0" err="1"/>
              <a:t>venv</a:t>
            </a:r>
            <a:r>
              <a:rPr lang="en-US" dirty="0"/>
              <a:t> directories and the files in there. It's also Ok if you don't see these files, but don't delete them</a:t>
            </a:r>
          </a:p>
          <a:p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4959603" y="3439821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14BD0E-F8D4-F34D-B211-02CDE357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7" y="1825625"/>
            <a:ext cx="8232743" cy="40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file in your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307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I called my new file </a:t>
            </a:r>
            <a:r>
              <a:rPr lang="en-US" dirty="0" err="1"/>
              <a:t>bored.py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Press Enter to create the new file </a:t>
            </a:r>
          </a:p>
          <a:p>
            <a:endParaRPr lang="en-US" dirty="0"/>
          </a:p>
          <a:p>
            <a:r>
              <a:rPr lang="en-US" dirty="0"/>
              <a:t>New file opens in the editor </a:t>
            </a:r>
          </a:p>
          <a:p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5644115" y="4644152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96B9C0-1E4B-A741-B095-8505402C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904457"/>
            <a:ext cx="42799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3555C-0769-944C-83E2-F917A0F7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20" y="4270375"/>
            <a:ext cx="370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F085-02F1-E54B-A9B1-1519ED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F541-8E4C-DA42-8797-638D6F041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Previous experience </a:t>
            </a:r>
          </a:p>
          <a:p>
            <a:pPr lvl="1"/>
            <a:r>
              <a:rPr lang="en-US" dirty="0"/>
              <a:t>Some programming experience is helpful but not required</a:t>
            </a:r>
          </a:p>
          <a:p>
            <a:pPr lvl="1"/>
            <a:r>
              <a:rPr lang="en-US" dirty="0"/>
              <a:t>I'll assume you haven't used an API before, or haven't used them much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You've installed Python 3.8 or later - you don't need to upgrade if you have at least this version </a:t>
            </a:r>
          </a:p>
          <a:p>
            <a:pPr lvl="1"/>
            <a:r>
              <a:rPr lang="en-US" dirty="0"/>
              <a:t>You've installed PyCharm Community Edition, or another Python code editor of your choice</a:t>
            </a:r>
          </a:p>
          <a:p>
            <a:pPr lvl="1"/>
            <a:r>
              <a:rPr lang="en-US" dirty="0"/>
              <a:t>OR you can use one of the ITEC remote lab machines which have both installed </a:t>
            </a:r>
            <a:r>
              <a:rPr lang="en-US" dirty="0">
                <a:hlinkClick r:id="rId2"/>
              </a:rPr>
              <a:t>https://remoteaccess.labstats.com/mplscollege#computer-group_1075</a:t>
            </a:r>
            <a:r>
              <a:rPr lang="en-US" dirty="0"/>
              <a:t> </a:t>
            </a:r>
          </a:p>
          <a:p>
            <a:r>
              <a:rPr lang="en-US" dirty="0"/>
              <a:t>Accounts 	</a:t>
            </a:r>
          </a:p>
          <a:p>
            <a:pPr lvl="1"/>
            <a:r>
              <a:rPr lang="en-US" dirty="0"/>
              <a:t>You have created and activated a Yelp developer account and created an API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9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D64A-FEF0-2245-8999-4286B39C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public API - Bored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F585-2D87-B84F-84CD-331BF28D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Scenario: you want a new activity to do based on how much money you have available</a:t>
            </a:r>
          </a:p>
          <a:p>
            <a:r>
              <a:rPr lang="en-US" dirty="0"/>
              <a:t>Not much money = free </a:t>
            </a:r>
          </a:p>
          <a:p>
            <a:r>
              <a:rPr lang="en-US" dirty="0"/>
              <a:t>Some money available = anywhere between free and medium priced</a:t>
            </a:r>
          </a:p>
          <a:p>
            <a:r>
              <a:rPr lang="en-US" dirty="0"/>
              <a:t>Lots of money available = can be more expensive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https://www.boredapi.com/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start by looking at the documentation at </a:t>
            </a:r>
            <a:r>
              <a:rPr lang="en-US" dirty="0">
                <a:hlinkClick r:id="rId3"/>
              </a:rPr>
              <a:t>https://www.boredapi.com/documentation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4C00-E693-4941-A5C1-E9412CA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17EAB-F096-F749-8845-6F8473E3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0710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There's one endpoint, Activities</a:t>
            </a:r>
          </a:p>
          <a:p>
            <a:r>
              <a:rPr lang="en-US" dirty="0"/>
              <a:t>We can work with one kind of resource - an Activity resource</a:t>
            </a:r>
          </a:p>
          <a:p>
            <a:r>
              <a:rPr lang="en-US" dirty="0"/>
              <a:t>The first request listed is one to </a:t>
            </a:r>
            <a:r>
              <a:rPr lang="en-US" b="1" dirty="0"/>
              <a:t>get</a:t>
            </a:r>
            <a:r>
              <a:rPr lang="en-US" dirty="0"/>
              <a:t> a random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8AA24-2ADE-F344-908E-D7A35F17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34" y="1450057"/>
            <a:ext cx="8126447" cy="516731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9EBF45-6FBD-2D4C-B9D9-EAB6EEB66E21}"/>
              </a:ext>
            </a:extLst>
          </p:cNvPr>
          <p:cNvCxnSpPr>
            <a:cxnSpLocks/>
          </p:cNvCxnSpPr>
          <p:nvPr/>
        </p:nvCxnSpPr>
        <p:spPr>
          <a:xfrm flipH="1">
            <a:off x="6825916" y="1027906"/>
            <a:ext cx="1649011" cy="2028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E2F3E-D1B8-004F-8B06-E9DD74F4107E}"/>
              </a:ext>
            </a:extLst>
          </p:cNvPr>
          <p:cNvCxnSpPr>
            <a:cxnSpLocks/>
          </p:cNvCxnSpPr>
          <p:nvPr/>
        </p:nvCxnSpPr>
        <p:spPr>
          <a:xfrm flipH="1">
            <a:off x="7797038" y="3367694"/>
            <a:ext cx="12928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49A5B6-8378-B84A-AF85-9885E2AC2C17}"/>
              </a:ext>
            </a:extLst>
          </p:cNvPr>
          <p:cNvSpPr txBox="1"/>
          <p:nvPr/>
        </p:nvSpPr>
        <p:spPr>
          <a:xfrm>
            <a:off x="9089858" y="3183028"/>
            <a:ext cx="250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path to the resource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8783C-6F1E-ED4F-8023-C6CBF7E760D6}"/>
              </a:ext>
            </a:extLst>
          </p:cNvPr>
          <p:cNvSpPr txBox="1"/>
          <p:nvPr/>
        </p:nvSpPr>
        <p:spPr>
          <a:xfrm>
            <a:off x="7650421" y="240631"/>
            <a:ext cx="394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HTTP method to use to make the request. in this case, the method is </a:t>
            </a:r>
            <a:r>
              <a:rPr lang="en-US" b="1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6511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0095-D4B0-FF4A-A91E-FF50D95E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this API request in a browser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B3903-DA15-6F41-A56C-A25189017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5863" cy="4351338"/>
          </a:xfrm>
        </p:spPr>
        <p:txBody>
          <a:bodyPr/>
          <a:lstStyle/>
          <a:p>
            <a:r>
              <a:rPr lang="en-US" dirty="0"/>
              <a:t>There's a sample URL, copy and paste it into your browser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FB53F-4B46-D44C-96EA-72F8B4B1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04" y="1741404"/>
            <a:ext cx="7688179" cy="48322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8356CA-FEC6-9B44-8DB5-8549ECFDE996}"/>
              </a:ext>
            </a:extLst>
          </p:cNvPr>
          <p:cNvCxnSpPr/>
          <p:nvPr/>
        </p:nvCxnSpPr>
        <p:spPr>
          <a:xfrm>
            <a:off x="3104147" y="3148263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0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AC5B-3ED4-7C46-9AAE-8E36F5F2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4100" cy="1325563"/>
          </a:xfrm>
        </p:spPr>
        <p:txBody>
          <a:bodyPr/>
          <a:lstStyle/>
          <a:p>
            <a:r>
              <a:rPr lang="en-US" dirty="0"/>
              <a:t>Pasting the URL into a browser address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10DE-09A8-C54B-9D71-66EAC415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02" y="1664088"/>
            <a:ext cx="6454698" cy="1066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Depends on the browser you are using, but you might see something like one of these screenshots</a:t>
            </a:r>
          </a:p>
          <a:p>
            <a:r>
              <a:rPr lang="en-US" dirty="0"/>
              <a:t>It's the same data, but presented differently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480A9-0ADB-A147-94AC-39F9BC26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5" y="2870200"/>
            <a:ext cx="4904882" cy="3345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3F45B-86C2-2F42-A8D4-0E336969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7659"/>
            <a:ext cx="5910178" cy="1374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C4CC6-3964-4646-BF91-91BD45DE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1235"/>
          <a:stretch/>
        </p:blipFill>
        <p:spPr>
          <a:xfrm>
            <a:off x="5739542" y="4256730"/>
            <a:ext cx="6090173" cy="1737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F59C7-632A-2148-8016-A9A92AA7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119" y="139422"/>
            <a:ext cx="3668382" cy="2403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CAAE6-0D0A-6547-8B59-6BB66FD865F2}"/>
              </a:ext>
            </a:extLst>
          </p:cNvPr>
          <p:cNvSpPr txBox="1"/>
          <p:nvPr/>
        </p:nvSpPr>
        <p:spPr>
          <a:xfrm>
            <a:off x="271468" y="6158941"/>
            <a:ext cx="9920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Chrome users can install a browser extension that neatly formats the JSON so it is easier to read: </a:t>
            </a:r>
            <a:r>
              <a:rPr lang="en-US" dirty="0">
                <a:hlinkClick r:id="rId6"/>
              </a:rPr>
              <a:t>https://chrome.google.com/webstore/detail/json-formatter/bcjindcccaagfpapjjmafapmmgkkhgoa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47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94D3-27A0-6047-BBEB-F9121966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in a browser?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F586-1416-7D4D-AA4A-E72A4964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API request is a HTTP request - the same protocol that your browser uses to request web pages from a web server</a:t>
            </a:r>
          </a:p>
          <a:p>
            <a:r>
              <a:rPr lang="en-US" dirty="0"/>
              <a:t>So, we can often test API requests in a browser</a:t>
            </a:r>
          </a:p>
          <a:p>
            <a:r>
              <a:rPr lang="en-US" dirty="0"/>
              <a:t>Programming languages can make HTTP requests too - that's what we'll do next </a:t>
            </a:r>
          </a:p>
        </p:txBody>
      </p:sp>
    </p:spTree>
    <p:extLst>
      <p:ext uri="{BB962C8B-B14F-4D97-AF65-F5344CB8AC3E}">
        <p14:creationId xmlns:p14="http://schemas.microsoft.com/office/powerpoint/2010/main" val="15907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C097-684F-A649-9D93-A0304903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write some Python code to make the same request, and process the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1261-A479-294A-A9D2-49FB8D7D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the </a:t>
            </a:r>
            <a:r>
              <a:rPr lang="en-US" b="1" dirty="0"/>
              <a:t>requests</a:t>
            </a:r>
            <a:r>
              <a:rPr lang="en-US" dirty="0"/>
              <a:t>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has built-in </a:t>
            </a:r>
            <a:r>
              <a:rPr lang="en-US" b="1" dirty="0"/>
              <a:t>libraries</a:t>
            </a:r>
            <a:r>
              <a:rPr lang="en-US" dirty="0"/>
              <a:t> for making HTTP requests, but sometimes it can be a little tricky to use and customize the requests</a:t>
            </a:r>
          </a:p>
          <a:p>
            <a:r>
              <a:rPr lang="en-US" dirty="0"/>
              <a:t>So, we'll use the </a:t>
            </a:r>
            <a:r>
              <a:rPr lang="en-US" b="1" dirty="0"/>
              <a:t>requests</a:t>
            </a:r>
            <a:r>
              <a:rPr lang="en-US" dirty="0"/>
              <a:t> library instead which is easier to use - it assumes sensible defaults so basic requests are easy to make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http://docs.python-requests.org/en/master/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Libraries</a:t>
            </a:r>
            <a:r>
              <a:rPr lang="en-US" dirty="0"/>
              <a:t>: Python code that someone else wrote, that we can import and use in our projects. There are 1000's of python libraries for all kinds of different tasks - working with word documents, processing images, creating a web application, building games, processing text, AI, computer vision, machine learning, processing and analyzing data, drawing maps, creating charts… </a:t>
            </a:r>
            <a:r>
              <a:rPr lang="en-US" dirty="0">
                <a:hlinkClick r:id="rId3"/>
              </a:rPr>
              <a:t>https://www.ubuntupit.com/best-python-libraries-and-packages-for-beginners/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0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D909-2B64-1845-BB54-6A913306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requests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B5B9-F1E7-5E46-B5EE-556C3B27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PyCharm is smart enough to install it for us</a:t>
            </a:r>
          </a:p>
          <a:p>
            <a:r>
              <a:rPr lang="en-US" dirty="0"/>
              <a:t>If you write a program that uses requests, PyCharm will offer to install the requests library  </a:t>
            </a:r>
          </a:p>
        </p:txBody>
      </p:sp>
    </p:spTree>
    <p:extLst>
      <p:ext uri="{BB962C8B-B14F-4D97-AF65-F5344CB8AC3E}">
        <p14:creationId xmlns:p14="http://schemas.microsoft.com/office/powerpoint/2010/main" val="158802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05AF-3673-1045-8884-0EC5A81F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this into your python file </a:t>
            </a:r>
            <a:r>
              <a:rPr lang="en-US" dirty="0" err="1"/>
              <a:t>bored.py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3BEC-7DCC-3D41-9484-2E6555BC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import requests </a:t>
            </a:r>
          </a:p>
          <a:p>
            <a:endParaRPr lang="en-US" dirty="0"/>
          </a:p>
          <a:p>
            <a:r>
              <a:rPr lang="en-US" dirty="0"/>
              <a:t>You'll see red squiggles under the word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FFBCA-C2D9-1D4A-B2E8-9302EB00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74" y="3445417"/>
            <a:ext cx="7228227" cy="34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2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requests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cursor over the word requests and you'll see a popup</a:t>
            </a:r>
          </a:p>
          <a:p>
            <a:r>
              <a:rPr lang="en-US" dirty="0"/>
              <a:t>Click on Install package requests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8F1AF-F203-8448-B19E-70406A1C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19" y="3033132"/>
            <a:ext cx="8641685" cy="26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DD8F-2AED-334B-844B-5A2D1EA0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B5A3-B2A5-5943-936A-DDF446E3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and code samples are at </a:t>
            </a:r>
          </a:p>
          <a:p>
            <a:r>
              <a:rPr lang="en-US" dirty="0">
                <a:hlinkClick r:id="rId2"/>
              </a:rPr>
              <a:t>https://github.com/claraj/hackathon_api_workshop_2023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8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library 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see a new popup saying Packages installed successfully</a:t>
            </a:r>
          </a:p>
          <a:p>
            <a:r>
              <a:rPr lang="en-US" dirty="0"/>
              <a:t>Red squiggle under the word requests changes to gray squiggle</a:t>
            </a:r>
          </a:p>
          <a:p>
            <a:r>
              <a:rPr lang="en-US" dirty="0"/>
              <a:t>If not - ask for help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FCFE9-247E-4C4E-870B-279EFA02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68" y="3152526"/>
            <a:ext cx="7444724" cy="3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2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30A1-313F-E141-A557-85A736AF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13" y="365125"/>
            <a:ext cx="5765801" cy="2399915"/>
          </a:xfrm>
        </p:spPr>
        <p:txBody>
          <a:bodyPr/>
          <a:lstStyle/>
          <a:p>
            <a:r>
              <a:rPr lang="en-US" dirty="0"/>
              <a:t>Store the URL in the program </a:t>
            </a:r>
          </a:p>
          <a:p>
            <a:r>
              <a:rPr lang="en-US" dirty="0"/>
              <a:t>Make a request</a:t>
            </a:r>
          </a:p>
          <a:p>
            <a:r>
              <a:rPr lang="en-US" dirty="0"/>
              <a:t>Extract the JSON from the response </a:t>
            </a:r>
          </a:p>
          <a:p>
            <a:r>
              <a:rPr lang="en-US" dirty="0"/>
              <a:t>Print the JSON to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DE42C-30AB-804F-B2EC-837FAFE9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" y="2765040"/>
            <a:ext cx="10516798" cy="39776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5977075-C33A-334E-AC58-911477E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this code</a:t>
            </a:r>
          </a:p>
        </p:txBody>
      </p:sp>
    </p:spTree>
    <p:extLst>
      <p:ext uri="{BB962C8B-B14F-4D97-AF65-F5344CB8AC3E}">
        <p14:creationId xmlns:p14="http://schemas.microsoft.com/office/powerpoint/2010/main" val="1328034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6FA1-3E1D-3245-A2B3-FA54CD1C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28738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2A98-F8AE-BA48-AF5C-F858F35D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8" y="2141537"/>
            <a:ext cx="26887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Right-click anywhere in the editor, and select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Run 'bored'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gave your file a different name, then you'll see your file name instead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CC85-E51E-B945-BC50-C6FFDB74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03200"/>
            <a:ext cx="7950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FFE9-CBCF-3C4C-A61D-7DA8FC5D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24C3-713E-A942-A97B-391C23F2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485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activity will probably be different - a random activity is selected every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ACFA8-3A66-9A4F-B6DB-812E62BD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61" y="1330934"/>
            <a:ext cx="8971539" cy="53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72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D2F-88EE-714F-B3B2-41D5062C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it work? Or do you see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6F56-52F9-B64B-8C97-89C9E345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ask for help if it doesn't work!</a:t>
            </a:r>
          </a:p>
          <a:p>
            <a:endParaRPr lang="en-US" dirty="0"/>
          </a:p>
          <a:p>
            <a:r>
              <a:rPr lang="en-US" dirty="0"/>
              <a:t>If it does work, try running your program again</a:t>
            </a:r>
          </a:p>
          <a:p>
            <a:r>
              <a:rPr lang="en-US" dirty="0"/>
              <a:t>You'll see a new random activity every time</a:t>
            </a:r>
          </a:p>
          <a:p>
            <a:endParaRPr lang="en-US" dirty="0"/>
          </a:p>
          <a:p>
            <a:r>
              <a:rPr lang="en-US" dirty="0"/>
              <a:t>Look at the JSON - how is it organized and structured? </a:t>
            </a:r>
          </a:p>
        </p:txBody>
      </p:sp>
    </p:spTree>
    <p:extLst>
      <p:ext uri="{BB962C8B-B14F-4D97-AF65-F5344CB8AC3E}">
        <p14:creationId xmlns:p14="http://schemas.microsoft.com/office/powerpoint/2010/main" val="3537649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6A0A-E4D2-134D-879F-7F410E4C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make the output easier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AF3D5-5337-4C4F-A758-C45BF2A4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pprint</a:t>
            </a:r>
            <a:r>
              <a:rPr lang="en-US" dirty="0"/>
              <a:t> module</a:t>
            </a:r>
          </a:p>
          <a:p>
            <a:r>
              <a:rPr lang="en-US" dirty="0"/>
              <a:t>Instead of print, use </a:t>
            </a:r>
            <a:r>
              <a:rPr lang="en-US" dirty="0" err="1"/>
              <a:t>pprint</a:t>
            </a: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0DBE3-6207-894D-88E7-D4D3CE99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47" y="2908754"/>
            <a:ext cx="8944918" cy="37728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614E19-92DD-C246-AC74-44E07E837110}"/>
              </a:ext>
            </a:extLst>
          </p:cNvPr>
          <p:cNvCxnSpPr>
            <a:cxnSpLocks/>
          </p:cNvCxnSpPr>
          <p:nvPr/>
        </p:nvCxnSpPr>
        <p:spPr>
          <a:xfrm>
            <a:off x="1640114" y="6429262"/>
            <a:ext cx="23069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9394DD-8B99-3A4A-AC69-BD1BC797CCF6}"/>
              </a:ext>
            </a:extLst>
          </p:cNvPr>
          <p:cNvCxnSpPr>
            <a:cxnSpLocks/>
          </p:cNvCxnSpPr>
          <p:nvPr/>
        </p:nvCxnSpPr>
        <p:spPr>
          <a:xfrm>
            <a:off x="1756229" y="4001294"/>
            <a:ext cx="21908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2F086-95F6-D548-B37F-847651BB6259}"/>
              </a:ext>
            </a:extLst>
          </p:cNvPr>
          <p:cNvSpPr txBox="1"/>
          <p:nvPr/>
        </p:nvSpPr>
        <p:spPr>
          <a:xfrm>
            <a:off x="268710" y="381662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this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4BE01-20FC-324C-94DD-809EA30B0729}"/>
              </a:ext>
            </a:extLst>
          </p:cNvPr>
          <p:cNvSpPr txBox="1"/>
          <p:nvPr/>
        </p:nvSpPr>
        <p:spPr>
          <a:xfrm>
            <a:off x="232033" y="6199410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this line</a:t>
            </a:r>
          </a:p>
        </p:txBody>
      </p:sp>
    </p:spTree>
    <p:extLst>
      <p:ext uri="{BB962C8B-B14F-4D97-AF65-F5344CB8AC3E}">
        <p14:creationId xmlns:p14="http://schemas.microsoft.com/office/powerpoint/2010/main" val="138197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76FE-C2E9-9748-A811-77004207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3807" cy="1180307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program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1355-5DD8-EB4D-86DE-83B9AC1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Right-click and select Run, or There's a green play button at top right, and lower left that will run the program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706AE-8A5B-0D40-83E2-8EEC9274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92" y="752475"/>
            <a:ext cx="7350623" cy="5740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60497F-0453-FC4B-8DDD-FF76C5F349AA}"/>
              </a:ext>
            </a:extLst>
          </p:cNvPr>
          <p:cNvCxnSpPr>
            <a:cxnSpLocks/>
          </p:cNvCxnSpPr>
          <p:nvPr/>
        </p:nvCxnSpPr>
        <p:spPr>
          <a:xfrm flipV="1">
            <a:off x="3077029" y="3928722"/>
            <a:ext cx="1726358" cy="11803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B70A6C-6FF2-F443-868B-91CCE4939CE5}"/>
              </a:ext>
            </a:extLst>
          </p:cNvPr>
          <p:cNvSpPr txBox="1"/>
          <p:nvPr/>
        </p:nvSpPr>
        <p:spPr>
          <a:xfrm>
            <a:off x="2333269" y="5181331"/>
            <a:ext cx="1487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run your program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4CBE9-FBCE-8342-811D-F76F89913809}"/>
              </a:ext>
            </a:extLst>
          </p:cNvPr>
          <p:cNvCxnSpPr>
            <a:cxnSpLocks/>
          </p:cNvCxnSpPr>
          <p:nvPr/>
        </p:nvCxnSpPr>
        <p:spPr>
          <a:xfrm flipH="1" flipV="1">
            <a:off x="10337030" y="1236089"/>
            <a:ext cx="1129256" cy="15941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10A543-6C1D-644B-A65D-9582395D100B}"/>
              </a:ext>
            </a:extLst>
          </p:cNvPr>
          <p:cNvSpPr txBox="1"/>
          <p:nvPr/>
        </p:nvSpPr>
        <p:spPr>
          <a:xfrm>
            <a:off x="11062744" y="2852235"/>
            <a:ext cx="112925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 to run your program</a:t>
            </a:r>
          </a:p>
        </p:txBody>
      </p:sp>
    </p:spTree>
    <p:extLst>
      <p:ext uri="{BB962C8B-B14F-4D97-AF65-F5344CB8AC3E}">
        <p14:creationId xmlns:p14="http://schemas.microsoft.com/office/powerpoint/2010/main" val="235986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480"/>
            <a:ext cx="10515600" cy="1325563"/>
          </a:xfrm>
        </p:spPr>
        <p:txBody>
          <a:bodyPr/>
          <a:lstStyle/>
          <a:p>
            <a:r>
              <a:rPr lang="en-US" dirty="0" err="1"/>
              <a:t>pprint</a:t>
            </a:r>
            <a:r>
              <a:rPr lang="en-US" dirty="0"/>
              <a:t> makes it easier for developers to see the API response as we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642"/>
            <a:ext cx="10395857" cy="52873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it's not very user-friendly for our users, our customers</a:t>
            </a:r>
          </a:p>
          <a:p>
            <a:r>
              <a:rPr lang="en-US" dirty="0"/>
              <a:t>We need to extract the data we need and display it to our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JSON doesn't care about whitespace or new lines - formatting it is only to make it easier to read for us humans.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08" y="2937063"/>
            <a:ext cx="6280627" cy="20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6DA2B-05B5-2F4D-A886-4C05A7C6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8" y="2341596"/>
            <a:ext cx="3319949" cy="2174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99BDE-C92E-BE47-8008-4353C0D4F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2" y="4426386"/>
            <a:ext cx="5307355" cy="12340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493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117"/>
            <a:ext cx="3937000" cy="1325563"/>
          </a:xfrm>
        </p:spPr>
        <p:txBody>
          <a:bodyPr/>
          <a:lstStyle/>
          <a:p>
            <a:r>
              <a:rPr lang="en-US" dirty="0"/>
              <a:t>Data structures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5857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You've probably noticed that this JSON looks very similar to a Python dictionary - there are keys, and values </a:t>
            </a:r>
          </a:p>
          <a:p>
            <a:r>
              <a:rPr lang="en-US" dirty="0"/>
              <a:t>In JSON, we call these things that look like Python dictionaries "objects", and we call the keys "properties" but it's basically the same thing</a:t>
            </a:r>
          </a:p>
          <a:p>
            <a:r>
              <a:rPr lang="en-US" dirty="0"/>
              <a:t>And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.json() </a:t>
            </a:r>
            <a:r>
              <a:rPr lang="en-US" dirty="0"/>
              <a:t>call in the code converts the JSON in the response, to a Python dictionary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09" y="718117"/>
            <a:ext cx="6280627" cy="20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0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90" y="614812"/>
            <a:ext cx="214992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90" y="2926930"/>
            <a:ext cx="8039875" cy="37385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JSON response will either be an object, or an array </a:t>
            </a:r>
          </a:p>
          <a:p>
            <a:r>
              <a:rPr lang="en-US" dirty="0"/>
              <a:t>Within an object, the keys (or properties) in the JSON response are strings</a:t>
            </a:r>
          </a:p>
          <a:p>
            <a:r>
              <a:rPr lang="en-US" dirty="0"/>
              <a:t>The associated value for a key be either a string, a number, a </a:t>
            </a:r>
            <a:r>
              <a:rPr lang="en-US" dirty="0" err="1"/>
              <a:t>boolean</a:t>
            </a:r>
            <a:r>
              <a:rPr lang="en-US" dirty="0"/>
              <a:t>, null</a:t>
            </a:r>
          </a:p>
          <a:p>
            <a:r>
              <a:rPr lang="en-US" dirty="0"/>
              <a:t>Or, the value can be another object</a:t>
            </a:r>
          </a:p>
          <a:p>
            <a:r>
              <a:rPr lang="en-US" dirty="0"/>
              <a:t>Or the value can be an array of any of these data types </a:t>
            </a:r>
          </a:p>
          <a:p>
            <a:endParaRPr lang="en-US" dirty="0"/>
          </a:p>
          <a:p>
            <a:r>
              <a:rPr lang="en-US" dirty="0"/>
              <a:t>That means we can create complex, nested JSON responses to represent more complex resources</a:t>
            </a:r>
          </a:p>
          <a:p>
            <a:r>
              <a:rPr lang="en-US" dirty="0"/>
              <a:t>It can take a little practice to get used to working with more complex JSON responses.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19" y="501479"/>
            <a:ext cx="6280627" cy="20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C21E6-7D17-8C46-9B3C-DC281FA9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75" y="0"/>
            <a:ext cx="32907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4ADAA-B0D1-7044-A1F1-8FA7D2EFBB04}"/>
              </a:ext>
            </a:extLst>
          </p:cNvPr>
          <p:cNvSpPr txBox="1"/>
          <p:nvPr/>
        </p:nvSpPr>
        <p:spPr>
          <a:xfrm>
            <a:off x="3652025" y="648082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https://api.worldbank.org/v2/country/ca?format=json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93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Scenario to consider: An online store</a:t>
            </a:r>
          </a:p>
          <a:p>
            <a:r>
              <a:rPr lang="en-US" dirty="0"/>
              <a:t>What needs to happen for you to browse and purchase items online? display products (with reviews, similar product suggestions) on pages, take orders, process orders, create a list of orders to be shipped, manage inventory... ? </a:t>
            </a:r>
          </a:p>
          <a:p>
            <a:r>
              <a:rPr lang="en-US" dirty="0"/>
              <a:t>So, does it make sense to have one computer that does everything? 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6693E3E3-781F-F244-8DBF-77E4F9D3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100" y="4336832"/>
            <a:ext cx="1549400" cy="1549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C9A6D9F0-2BD4-7546-A84A-9A19EB050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680" y="4519650"/>
            <a:ext cx="1183763" cy="1183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C38287-44C6-D34D-AB96-D34870F9FFE5}"/>
              </a:ext>
            </a:extLst>
          </p:cNvPr>
          <p:cNvSpPr txBox="1"/>
          <p:nvPr/>
        </p:nvSpPr>
        <p:spPr>
          <a:xfrm>
            <a:off x="5266024" y="5703669"/>
            <a:ext cx="441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server - doing all the things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20C53-1C66-B74A-A870-3149C464F95D}"/>
              </a:ext>
            </a:extLst>
          </p:cNvPr>
          <p:cNvSpPr txBox="1"/>
          <p:nvPr/>
        </p:nvSpPr>
        <p:spPr>
          <a:xfrm>
            <a:off x="1543585" y="5710963"/>
            <a:ext cx="2908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Customer's computer</a:t>
            </a:r>
          </a:p>
        </p:txBody>
      </p:sp>
    </p:spTree>
    <p:extLst>
      <p:ext uri="{BB962C8B-B14F-4D97-AF65-F5344CB8AC3E}">
        <p14:creationId xmlns:p14="http://schemas.microsoft.com/office/powerpoint/2010/main" val="1032393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A12F-532C-1941-9320-65F6A995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need from the Bored API response?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9671-45A4-BE4D-8032-164E024A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need the </a:t>
            </a:r>
            <a:r>
              <a:rPr lang="en-US" b="1" dirty="0"/>
              <a:t>activity</a:t>
            </a:r>
            <a:r>
              <a:rPr lang="en-US" dirty="0"/>
              <a:t>, and  the </a:t>
            </a:r>
            <a:r>
              <a:rPr lang="en-US" b="1" dirty="0"/>
              <a:t>price</a:t>
            </a:r>
          </a:p>
          <a:p>
            <a:r>
              <a:rPr lang="en-US" dirty="0"/>
              <a:t>In this example, activity is 'Catch up with a friend over a lunch date' (a string)</a:t>
            </a:r>
          </a:p>
          <a:p>
            <a:r>
              <a:rPr lang="en-US" dirty="0"/>
              <a:t>price is 0.2 (a number)</a:t>
            </a:r>
          </a:p>
          <a:p>
            <a:r>
              <a:rPr lang="en-US" dirty="0"/>
              <a:t>What if we don't understand what these values mean? What is 0.2?</a:t>
            </a:r>
          </a:p>
          <a:p>
            <a:r>
              <a:rPr lang="en-US" dirty="0"/>
              <a:t>Let's check the API documentation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39B32-BA34-C843-9BF2-9A91C3CD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77" y="4638050"/>
            <a:ext cx="6280627" cy="20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8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AC75-CE52-AC45-A836-E34E018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 - scroll to the bottom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E46-60DE-7C40-A076-762E5876F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an explanation of each of the properties for an activity resource, and what they represent </a:t>
            </a:r>
          </a:p>
          <a:p>
            <a:r>
              <a:rPr lang="en-US" dirty="0">
                <a:hlinkClick r:id="rId2"/>
              </a:rPr>
              <a:t>https://www.boredapi.com/documentation#endpoints-price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C203E-EE76-8946-820E-399EB8C3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4" y="3365210"/>
            <a:ext cx="6957786" cy="3391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18794-C74A-3149-985E-AE909686E8A8}"/>
              </a:ext>
            </a:extLst>
          </p:cNvPr>
          <p:cNvCxnSpPr>
            <a:cxnSpLocks/>
          </p:cNvCxnSpPr>
          <p:nvPr/>
        </p:nvCxnSpPr>
        <p:spPr>
          <a:xfrm>
            <a:off x="2801257" y="5634151"/>
            <a:ext cx="209005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13763B-8A59-044F-8F39-8E89D264EE93}"/>
              </a:ext>
            </a:extLst>
          </p:cNvPr>
          <p:cNvCxnSpPr>
            <a:cxnSpLocks/>
          </p:cNvCxnSpPr>
          <p:nvPr/>
        </p:nvCxnSpPr>
        <p:spPr>
          <a:xfrm>
            <a:off x="2801256" y="3565865"/>
            <a:ext cx="209005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527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FF62-ED4B-3F46-9166-D2526667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activity and the price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337CD-6CC8-F246-B20F-02559FF50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now we know that 'activity' is a description of the activity </a:t>
            </a:r>
          </a:p>
          <a:p>
            <a:r>
              <a:rPr lang="en-US" dirty="0"/>
              <a:t>And that price represents the relative cost, and can have a value between 0 (free) and 1 (expensive)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1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1DE3-B756-4644-A1B8-2E0E8A90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keep working on our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F16B-C18F-C34C-8500-CC57A826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9971" cy="4351338"/>
          </a:xfrm>
        </p:spPr>
        <p:txBody>
          <a:bodyPr/>
          <a:lstStyle/>
          <a:p>
            <a:r>
              <a:rPr lang="en-US" dirty="0"/>
              <a:t>Extract the activity text and price from the response</a:t>
            </a:r>
          </a:p>
          <a:p>
            <a:r>
              <a:rPr lang="en-US" dirty="0"/>
              <a:t>Print these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your program again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BA9EE-8F6D-1643-AE82-355C87CC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86" y="1729051"/>
            <a:ext cx="5384800" cy="4191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B5671-4373-464A-84F0-7E66151F2617}"/>
              </a:ext>
            </a:extLst>
          </p:cNvPr>
          <p:cNvCxnSpPr>
            <a:cxnSpLocks/>
          </p:cNvCxnSpPr>
          <p:nvPr/>
        </p:nvCxnSpPr>
        <p:spPr>
          <a:xfrm>
            <a:off x="5325840" y="4434861"/>
            <a:ext cx="8618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50CCE-AA0D-364B-BD36-A0948DB3BC55}"/>
              </a:ext>
            </a:extLst>
          </p:cNvPr>
          <p:cNvSpPr txBox="1"/>
          <p:nvPr/>
        </p:nvSpPr>
        <p:spPr>
          <a:xfrm>
            <a:off x="3106889" y="4227893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code starts here</a:t>
            </a:r>
          </a:p>
        </p:txBody>
      </p:sp>
    </p:spTree>
    <p:extLst>
      <p:ext uri="{BB962C8B-B14F-4D97-AF65-F5344CB8AC3E}">
        <p14:creationId xmlns:p14="http://schemas.microsoft.com/office/powerpoint/2010/main" val="3674410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22B5-3175-3A4F-8A87-14695F93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9B2C-BC8C-BC4A-A104-0C95101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We've stored the data in new variables, which we can use in our program</a:t>
            </a:r>
          </a:p>
          <a:p>
            <a:r>
              <a:rPr lang="en-US" dirty="0"/>
              <a:t>We can use that data in other ways too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A5DEB-FB13-7B44-89B8-7F6FF197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28" y="3172909"/>
            <a:ext cx="7861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4506-940F-6640-A85C-37FD06C6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C436-A2F8-AD45-9C47-E83560BA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E7DAC-D692-334C-8C7C-CD2F2611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2" y="1308894"/>
            <a:ext cx="6172200" cy="5384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A36A27-5CFF-2B49-A952-E417FB73A312}"/>
              </a:ext>
            </a:extLst>
          </p:cNvPr>
          <p:cNvCxnSpPr>
            <a:cxnSpLocks/>
          </p:cNvCxnSpPr>
          <p:nvPr/>
        </p:nvCxnSpPr>
        <p:spPr>
          <a:xfrm>
            <a:off x="400514" y="6151336"/>
            <a:ext cx="8618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A651D1-923A-C54D-9E64-A6595012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85" y="2502694"/>
            <a:ext cx="5003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BEA1-749A-6243-8DA0-EC340C17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- goals for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C885-8807-1149-A47F-0770A49F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user doesn't have much money available, they want a free activity</a:t>
            </a:r>
          </a:p>
          <a:p>
            <a:r>
              <a:rPr lang="en-US" dirty="0"/>
              <a:t>If the user has some money, they want an activity that is between free and medium-priced - let's say, between 0 and 0.1</a:t>
            </a:r>
          </a:p>
          <a:p>
            <a:r>
              <a:rPr lang="en-US" dirty="0"/>
              <a:t>If the user has plenty of money, they want an activity that can have any price </a:t>
            </a:r>
          </a:p>
          <a:p>
            <a:endParaRPr lang="en-US" dirty="0"/>
          </a:p>
          <a:p>
            <a:r>
              <a:rPr lang="en-US" dirty="0"/>
              <a:t>We need to request an activity resource, but we need to include parameters to restrict the response to an activity within a given price range</a:t>
            </a:r>
          </a:p>
          <a:p>
            <a:r>
              <a:rPr lang="en-US" dirty="0"/>
              <a:t>Let's check the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91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8CC0-8078-3A4B-8E49-8B0E7D0F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0639" cy="1325563"/>
          </a:xfrm>
        </p:spPr>
        <p:txBody>
          <a:bodyPr/>
          <a:lstStyle/>
          <a:p>
            <a:r>
              <a:rPr lang="en-US" dirty="0"/>
              <a:t>Bored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443C-E27E-634A-B545-DD3C55C86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731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https://www.boredapi.com/documentation#endpoints-price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Notice the URL path is the same, the </a:t>
            </a:r>
            <a:r>
              <a:rPr lang="en-US" b="1" dirty="0" err="1"/>
              <a:t>api</a:t>
            </a:r>
            <a:r>
              <a:rPr lang="en-US" b="1" dirty="0"/>
              <a:t>/activity </a:t>
            </a:r>
            <a:r>
              <a:rPr lang="en-US" dirty="0"/>
              <a:t>part</a:t>
            </a:r>
          </a:p>
          <a:p>
            <a:r>
              <a:rPr lang="en-US" dirty="0"/>
              <a:t>There's something new at the end, like </a:t>
            </a:r>
            <a:r>
              <a:rPr lang="en-US" b="1" dirty="0"/>
              <a:t>?price=:price  </a:t>
            </a:r>
            <a:r>
              <a:rPr lang="en-US" dirty="0"/>
              <a:t>these are query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D9A44-D750-7F4D-A430-00B8B724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31" y="0"/>
            <a:ext cx="70550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086F7-CBFA-9C49-9E5F-9A53D5E32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76963"/>
            <a:ext cx="3972625" cy="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3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helpful example URL, let's try that in a browser</a:t>
            </a:r>
          </a:p>
          <a:p>
            <a:r>
              <a:rPr lang="en-US" dirty="0"/>
              <a:t>Example response </a:t>
            </a:r>
          </a:p>
          <a:p>
            <a:r>
              <a:rPr lang="en-US" dirty="0">
                <a:hlinkClick r:id="rId2"/>
              </a:rPr>
              <a:t>http://www.boredapi.com/api/activity?price=0.0</a:t>
            </a:r>
            <a:endParaRPr lang="en-US" dirty="0"/>
          </a:p>
          <a:p>
            <a:r>
              <a:rPr lang="en-US" dirty="0"/>
              <a:t>Notice all the responses have a price of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9E6C-3083-A540-AABA-199E97E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96" y="3762375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changing </a:t>
            </a:r>
            <a:r>
              <a:rPr lang="en-US" b="1" dirty="0"/>
              <a:t>0.0</a:t>
            </a:r>
            <a:r>
              <a:rPr lang="en-US" dirty="0"/>
              <a:t> at the end of the URL to </a:t>
            </a:r>
            <a:r>
              <a:rPr lang="en-US" b="1" dirty="0"/>
              <a:t>0.1</a:t>
            </a:r>
            <a:endParaRPr lang="en-US" dirty="0"/>
          </a:p>
          <a:p>
            <a:r>
              <a:rPr lang="en-US" dirty="0"/>
              <a:t>Notice all the responses have a price of 0.1</a:t>
            </a:r>
          </a:p>
          <a:p>
            <a:r>
              <a:rPr lang="en-US" dirty="0">
                <a:hlinkClick r:id="rId2"/>
              </a:rPr>
              <a:t>https://www.boredapi.com/api/activity?price=0.1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8C9A3-E3AC-A44D-98D9-5FF8CC90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28" y="3429000"/>
            <a:ext cx="6530743" cy="34778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716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652"/>
            <a:ext cx="10515600" cy="19573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Instead of one application doing everything, a typical IT infrastructure within an organization has many separate systems, each with specific roles, that communicate as needed</a:t>
            </a:r>
          </a:p>
          <a:p>
            <a:r>
              <a:rPr lang="en-US" dirty="0"/>
              <a:t>Many of these will connect to databases to read or store data</a:t>
            </a:r>
          </a:p>
          <a:p>
            <a:r>
              <a:rPr lang="en-US" dirty="0"/>
              <a:t>And these applications will need to communicate with other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69891-0228-4F44-BC26-7CE75ACBDABB}"/>
              </a:ext>
            </a:extLst>
          </p:cNvPr>
          <p:cNvGrpSpPr/>
          <p:nvPr/>
        </p:nvGrpSpPr>
        <p:grpSpPr>
          <a:xfrm>
            <a:off x="2665182" y="3341779"/>
            <a:ext cx="1222835" cy="1204912"/>
            <a:chOff x="3834414" y="5224463"/>
            <a:chExt cx="1222835" cy="1204912"/>
          </a:xfrm>
        </p:grpSpPr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C9A6D9F0-2BD4-7546-A84A-9A19EB05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22A1F6-AD61-9C47-AFCE-141DEBCF8D28}"/>
                </a:ext>
              </a:extLst>
            </p:cNvPr>
            <p:cNvSpPr txBox="1"/>
            <p:nvPr/>
          </p:nvSpPr>
          <p:spPr>
            <a:xfrm>
              <a:off x="3834414" y="6060043"/>
              <a:ext cx="122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57B7C-3EEF-024A-B4D9-39201669124D}"/>
              </a:ext>
            </a:extLst>
          </p:cNvPr>
          <p:cNvGrpSpPr/>
          <p:nvPr/>
        </p:nvGrpSpPr>
        <p:grpSpPr>
          <a:xfrm>
            <a:off x="2470823" y="4600111"/>
            <a:ext cx="1648849" cy="1223685"/>
            <a:chOff x="5740400" y="4622800"/>
            <a:chExt cx="1648849" cy="1223685"/>
          </a:xfrm>
        </p:grpSpPr>
        <p:pic>
          <p:nvPicPr>
            <p:cNvPr id="7" name="Graphic 6" descr="Server">
              <a:extLst>
                <a:ext uri="{FF2B5EF4-FFF2-40B4-BE49-F238E27FC236}">
                  <a16:creationId xmlns:a16="http://schemas.microsoft.com/office/drawing/2014/main" id="{FDBDE0D7-215F-D449-A459-2EFDB327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5118" y="462280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A0EC4-8A25-2244-B314-8096709868D1}"/>
                </a:ext>
              </a:extLst>
            </p:cNvPr>
            <p:cNvSpPr txBox="1"/>
            <p:nvPr/>
          </p:nvSpPr>
          <p:spPr>
            <a:xfrm>
              <a:off x="5740400" y="5477153"/>
              <a:ext cx="1648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 catalog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A586F-676B-3449-BFBE-CDA3FBA55DC6}"/>
              </a:ext>
            </a:extLst>
          </p:cNvPr>
          <p:cNvGrpSpPr/>
          <p:nvPr/>
        </p:nvGrpSpPr>
        <p:grpSpPr>
          <a:xfrm>
            <a:off x="4351589" y="4603552"/>
            <a:ext cx="2838985" cy="914400"/>
            <a:chOff x="7811090" y="5397500"/>
            <a:chExt cx="2838985" cy="914400"/>
          </a:xfrm>
        </p:grpSpPr>
        <p:pic>
          <p:nvPicPr>
            <p:cNvPr id="9" name="Graphic 8" descr="Server">
              <a:extLst>
                <a:ext uri="{FF2B5EF4-FFF2-40B4-BE49-F238E27FC236}">
                  <a16:creationId xmlns:a16="http://schemas.microsoft.com/office/drawing/2014/main" id="{57C99B25-F56D-CD4A-904D-DB57EB95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090" y="53975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C38287-44C6-D34D-AB96-D34870F9FFE5}"/>
                </a:ext>
              </a:extLst>
            </p:cNvPr>
            <p:cNvSpPr txBox="1"/>
            <p:nvPr/>
          </p:nvSpPr>
          <p:spPr>
            <a:xfrm>
              <a:off x="8725490" y="5457349"/>
              <a:ext cx="1924585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reviews application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360D1D-73FC-9F4C-9429-E36EF0D05B07}"/>
              </a:ext>
            </a:extLst>
          </p:cNvPr>
          <p:cNvGrpSpPr/>
          <p:nvPr/>
        </p:nvGrpSpPr>
        <p:grpSpPr>
          <a:xfrm>
            <a:off x="4350589" y="5627805"/>
            <a:ext cx="3171217" cy="914400"/>
            <a:chOff x="11205337" y="3710151"/>
            <a:chExt cx="3171217" cy="914400"/>
          </a:xfrm>
        </p:grpSpPr>
        <p:pic>
          <p:nvPicPr>
            <p:cNvPr id="10" name="Graphic 9" descr="Server">
              <a:extLst>
                <a:ext uri="{FF2B5EF4-FFF2-40B4-BE49-F238E27FC236}">
                  <a16:creationId xmlns:a16="http://schemas.microsoft.com/office/drawing/2014/main" id="{EB6902F2-6828-674A-9F77-F252F90D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5337" y="3710151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7A4A7-4268-B041-BFEE-77E4BBBBADDD}"/>
                </a:ext>
              </a:extLst>
            </p:cNvPr>
            <p:cNvSpPr txBox="1"/>
            <p:nvPr/>
          </p:nvSpPr>
          <p:spPr>
            <a:xfrm>
              <a:off x="12119737" y="379296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suggestions application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B5DEE2-17BE-C645-B8B9-49FB8B75D2E9}"/>
              </a:ext>
            </a:extLst>
          </p:cNvPr>
          <p:cNvGrpSpPr/>
          <p:nvPr/>
        </p:nvGrpSpPr>
        <p:grpSpPr>
          <a:xfrm>
            <a:off x="71733" y="2992785"/>
            <a:ext cx="2438400" cy="1682065"/>
            <a:chOff x="70988" y="2943355"/>
            <a:chExt cx="2438400" cy="1682065"/>
          </a:xfrm>
        </p:grpSpPr>
        <p:pic>
          <p:nvPicPr>
            <p:cNvPr id="5" name="Graphic 4" descr="Internet">
              <a:extLst>
                <a:ext uri="{FF2B5EF4-FFF2-40B4-BE49-F238E27FC236}">
                  <a16:creationId xmlns:a16="http://schemas.microsoft.com/office/drawing/2014/main" id="{6693E3E3-781F-F244-8DBF-77E4F9D3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509" y="2943355"/>
              <a:ext cx="1549400" cy="1549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DED55B-4260-1840-B592-C883F0C2C672}"/>
                </a:ext>
              </a:extLst>
            </p:cNvPr>
            <p:cNvSpPr txBox="1"/>
            <p:nvPr/>
          </p:nvSpPr>
          <p:spPr>
            <a:xfrm>
              <a:off x="70988" y="4256088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Customer's computer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BC6BCC-13B9-D84E-9CF3-0726D8328768}"/>
              </a:ext>
            </a:extLst>
          </p:cNvPr>
          <p:cNvGrpSpPr/>
          <p:nvPr/>
        </p:nvGrpSpPr>
        <p:grpSpPr>
          <a:xfrm>
            <a:off x="7932913" y="5085711"/>
            <a:ext cx="2400529" cy="1481911"/>
            <a:chOff x="3834414" y="5224463"/>
            <a:chExt cx="2400529" cy="1481911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DDC9CFEC-D3F9-2844-AEFE-2696EBB3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80950-4D50-1C40-8157-616709882FB3}"/>
                </a:ext>
              </a:extLst>
            </p:cNvPr>
            <p:cNvSpPr txBox="1"/>
            <p:nvPr/>
          </p:nvSpPr>
          <p:spPr>
            <a:xfrm>
              <a:off x="3834414" y="6060043"/>
              <a:ext cx="2400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Shipping cost generator</a:t>
              </a:r>
            </a:p>
            <a:p>
              <a:r>
                <a:rPr lang="en-US" dirty="0"/>
                <a:t>application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3C44C86-4450-F248-95E5-818265694B66}"/>
              </a:ext>
            </a:extLst>
          </p:cNvPr>
          <p:cNvSpPr txBox="1"/>
          <p:nvPr/>
        </p:nvSpPr>
        <p:spPr>
          <a:xfrm>
            <a:off x="12079705" y="4716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64744A-371A-634A-BD68-C6FE60D35462}"/>
              </a:ext>
            </a:extLst>
          </p:cNvPr>
          <p:cNvGrpSpPr/>
          <p:nvPr/>
        </p:nvGrpSpPr>
        <p:grpSpPr>
          <a:xfrm>
            <a:off x="8005622" y="3245341"/>
            <a:ext cx="1367810" cy="1481911"/>
            <a:chOff x="3834414" y="5224463"/>
            <a:chExt cx="1367810" cy="1481911"/>
          </a:xfrm>
        </p:grpSpPr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77DBA1E-07D2-8E4E-ADF1-AAA6E3623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1706E6-534E-C240-9A40-309BAD40E836}"/>
                </a:ext>
              </a:extLst>
            </p:cNvPr>
            <p:cNvSpPr txBox="1"/>
            <p:nvPr/>
          </p:nvSpPr>
          <p:spPr>
            <a:xfrm>
              <a:off x="3834414" y="6060043"/>
              <a:ext cx="1367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Order-taking</a:t>
              </a:r>
            </a:p>
            <a:p>
              <a:r>
                <a:rPr lang="en-US" dirty="0"/>
                <a:t>application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DB57A8-3027-DC47-B09D-1FDD36E8A51A}"/>
              </a:ext>
            </a:extLst>
          </p:cNvPr>
          <p:cNvGrpSpPr/>
          <p:nvPr/>
        </p:nvGrpSpPr>
        <p:grpSpPr>
          <a:xfrm>
            <a:off x="10413317" y="3454079"/>
            <a:ext cx="1576137" cy="1481911"/>
            <a:chOff x="3834414" y="5224463"/>
            <a:chExt cx="1576137" cy="1481911"/>
          </a:xfrm>
        </p:grpSpPr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C44CEC3C-7983-4C4A-BB66-E09D8F7C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C5A8B5-C262-8741-95AA-EA631B2872D9}"/>
                </a:ext>
              </a:extLst>
            </p:cNvPr>
            <p:cNvSpPr txBox="1"/>
            <p:nvPr/>
          </p:nvSpPr>
          <p:spPr>
            <a:xfrm>
              <a:off x="3834414" y="6060043"/>
              <a:ext cx="1576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shipping</a:t>
              </a:r>
            </a:p>
            <a:p>
              <a:r>
                <a:rPr lang="en-US" dirty="0"/>
                <a:t>application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F32FAA-A7A3-394E-A043-7BBE8E7CDDC2}"/>
              </a:ext>
            </a:extLst>
          </p:cNvPr>
          <p:cNvGrpSpPr/>
          <p:nvPr/>
        </p:nvGrpSpPr>
        <p:grpSpPr>
          <a:xfrm>
            <a:off x="5951901" y="2651895"/>
            <a:ext cx="1477969" cy="1481911"/>
            <a:chOff x="3834414" y="5224463"/>
            <a:chExt cx="1477969" cy="1481911"/>
          </a:xfrm>
        </p:grpSpPr>
        <p:pic>
          <p:nvPicPr>
            <p:cNvPr id="38" name="Graphic 37" descr="Server">
              <a:extLst>
                <a:ext uri="{FF2B5EF4-FFF2-40B4-BE49-F238E27FC236}">
                  <a16:creationId xmlns:a16="http://schemas.microsoft.com/office/drawing/2014/main" id="{D3E00412-7FC7-D14B-8538-123BBA41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4A38B2-66A2-EB4F-8FB1-F5BC9CA2FBD7}"/>
                </a:ext>
              </a:extLst>
            </p:cNvPr>
            <p:cNvSpPr txBox="1"/>
            <p:nvPr/>
          </p:nvSpPr>
          <p:spPr>
            <a:xfrm>
              <a:off x="3834414" y="6060043"/>
              <a:ext cx="1477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Shopping cart</a:t>
              </a:r>
            </a:p>
            <a:p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49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helpful example URL, let's try that in a browser</a:t>
            </a:r>
          </a:p>
          <a:p>
            <a:r>
              <a:rPr lang="en-US" dirty="0"/>
              <a:t>Example response </a:t>
            </a:r>
          </a:p>
          <a:p>
            <a:r>
              <a:rPr lang="en-US" dirty="0">
                <a:hlinkClick r:id="rId2"/>
              </a:rPr>
              <a:t>http://www.boredapi.com/api/activity?price=0.0</a:t>
            </a:r>
            <a:endParaRPr lang="en-US" dirty="0"/>
          </a:p>
          <a:p>
            <a:r>
              <a:rPr lang="en-US" dirty="0"/>
              <a:t>Notice all the responses have a price of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9E6C-3083-A540-AABA-199E97E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96" y="3762375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87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ABEA-C0C5-A149-8B33-4E41B740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FBE5-8B17-9C40-A5CE-7AE430B29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2093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?</a:t>
            </a:r>
            <a:r>
              <a:rPr lang="en-US" dirty="0"/>
              <a:t> in the URL indicates that whatever follows are query parameters</a:t>
            </a:r>
          </a:p>
          <a:p>
            <a:r>
              <a:rPr lang="en-US" dirty="0"/>
              <a:t>These are key=value pairs. If there are more than one, they are separated by </a:t>
            </a:r>
            <a:r>
              <a:rPr lang="en-US" b="1" dirty="0"/>
              <a:t>&amp;</a:t>
            </a:r>
            <a:r>
              <a:rPr lang="en-US" dirty="0"/>
              <a:t> ampersands</a:t>
            </a:r>
          </a:p>
          <a:p>
            <a:r>
              <a:rPr lang="en-US" dirty="0"/>
              <a:t>The documentation will tell you what keys you can use, and what values are accepted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C87B2-C8D0-4A49-9A6B-39B7C8A26BEE}"/>
              </a:ext>
            </a:extLst>
          </p:cNvPr>
          <p:cNvGrpSpPr/>
          <p:nvPr/>
        </p:nvGrpSpPr>
        <p:grpSpPr>
          <a:xfrm>
            <a:off x="1359521" y="4376134"/>
            <a:ext cx="10661493" cy="2483208"/>
            <a:chOff x="1637788" y="3684758"/>
            <a:chExt cx="10661493" cy="2483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EF81DC-70E5-734F-8C98-BEC6F833A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788" y="4292909"/>
              <a:ext cx="7763154" cy="70283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6A666D-838A-3A4B-B42E-92B731C1E8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5475" y="4995746"/>
              <a:ext cx="447458" cy="48984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552BE1-EC8D-2048-B70B-06AEC0FFA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478" y="4995746"/>
              <a:ext cx="630646" cy="8028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21A3C-37F2-C64A-B895-883648A1B90B}"/>
                </a:ext>
              </a:extLst>
            </p:cNvPr>
            <p:cNvSpPr txBox="1"/>
            <p:nvPr/>
          </p:nvSpPr>
          <p:spPr>
            <a:xfrm>
              <a:off x="4861932" y="5798634"/>
              <a:ext cx="2691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 parameter key </a:t>
              </a:r>
              <a:r>
                <a:rPr lang="en-US" b="1" dirty="0"/>
                <a:t>price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A1338-E3F5-F44B-A050-2D3A46F62177}"/>
                </a:ext>
              </a:extLst>
            </p:cNvPr>
            <p:cNvSpPr txBox="1"/>
            <p:nvPr/>
          </p:nvSpPr>
          <p:spPr>
            <a:xfrm>
              <a:off x="7745124" y="5521635"/>
              <a:ext cx="4554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 parameter value for the key called </a:t>
              </a:r>
              <a:r>
                <a:rPr lang="en-US" b="1" dirty="0"/>
                <a:t>price</a:t>
              </a:r>
            </a:p>
            <a:p>
              <a:r>
                <a:rPr lang="en-US" dirty="0"/>
                <a:t>with the value </a:t>
              </a:r>
              <a:r>
                <a:rPr lang="en-US" b="1" dirty="0"/>
                <a:t>0.1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22168BE9-18FB-E34D-B68B-98187AA50EFD}"/>
                </a:ext>
              </a:extLst>
            </p:cNvPr>
            <p:cNvSpPr/>
            <p:nvPr/>
          </p:nvSpPr>
          <p:spPr>
            <a:xfrm rot="16200000">
              <a:off x="7927385" y="3050271"/>
              <a:ext cx="671342" cy="1940316"/>
            </a:xfrm>
            <a:prstGeom prst="rightBrace">
              <a:avLst>
                <a:gd name="adj1" fmla="val 39866"/>
                <a:gd name="adj2" fmla="val 50000"/>
              </a:avLst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A9D569-33F0-1648-B98C-AA3A83C6025C}"/>
              </a:ext>
            </a:extLst>
          </p:cNvPr>
          <p:cNvSpPr txBox="1"/>
          <p:nvPr/>
        </p:nvSpPr>
        <p:spPr>
          <a:xfrm>
            <a:off x="7014631" y="3970753"/>
            <a:ext cx="221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query parameter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474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91F-8C34-4542-B191-885E3B17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the price range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01CC-DDF0-7040-8A9E-47D8417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http://www.boredapi.com/api/activity?minprice=0&amp;maxprice=0.1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see the query parameters? How many are there?</a:t>
            </a:r>
          </a:p>
          <a:p>
            <a:r>
              <a:rPr lang="en-US" dirty="0"/>
              <a:t>What are their names, and what are their values? </a:t>
            </a:r>
          </a:p>
        </p:txBody>
      </p:sp>
    </p:spTree>
    <p:extLst>
      <p:ext uri="{BB962C8B-B14F-4D97-AF65-F5344CB8AC3E}">
        <p14:creationId xmlns:p14="http://schemas.microsoft.com/office/powerpoint/2010/main" val="2144782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91F-8C34-4542-B191-885E3B17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the price range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01CC-DDF0-7040-8A9E-47D8417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you see the query parameters? How many are there?</a:t>
            </a:r>
          </a:p>
          <a:p>
            <a:pPr lvl="1"/>
            <a:r>
              <a:rPr lang="en-US" dirty="0"/>
              <a:t>Two query parameters, notice separated by &amp;</a:t>
            </a:r>
          </a:p>
          <a:p>
            <a:r>
              <a:rPr lang="en-US" dirty="0"/>
              <a:t>What are their names, and what are their values? </a:t>
            </a:r>
          </a:p>
          <a:p>
            <a:pPr lvl="1"/>
            <a:r>
              <a:rPr lang="en-US" dirty="0"/>
              <a:t>The first is </a:t>
            </a:r>
            <a:r>
              <a:rPr lang="en-US" b="1" dirty="0" err="1"/>
              <a:t>minprice</a:t>
            </a:r>
            <a:r>
              <a:rPr lang="en-US" dirty="0"/>
              <a:t> and its value is </a:t>
            </a:r>
            <a:r>
              <a:rPr lang="en-US" b="1" dirty="0"/>
              <a:t>0</a:t>
            </a:r>
          </a:p>
          <a:p>
            <a:pPr lvl="1"/>
            <a:r>
              <a:rPr lang="en-US" dirty="0"/>
              <a:t>The second is </a:t>
            </a:r>
            <a:r>
              <a:rPr lang="en-US" b="1" dirty="0" err="1"/>
              <a:t>maxprice</a:t>
            </a:r>
            <a:r>
              <a:rPr lang="en-US" dirty="0"/>
              <a:t> and its value is </a:t>
            </a:r>
            <a:r>
              <a:rPr lang="en-US" b="1" dirty="0"/>
              <a:t>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 this is a request to the server to get an activity with price at least 0, but no more than 0.1</a:t>
            </a:r>
          </a:p>
          <a:p>
            <a:pPr lvl="1"/>
            <a:r>
              <a:rPr lang="en-US" dirty="0"/>
              <a:t>Remember these are relative prices, not dollar amounts</a:t>
            </a:r>
          </a:p>
          <a:p>
            <a:r>
              <a:rPr lang="en-US" dirty="0"/>
              <a:t>Can you make a request for an activity with </a:t>
            </a:r>
            <a:r>
              <a:rPr lang="en-US" dirty="0" err="1"/>
              <a:t>minprice</a:t>
            </a:r>
            <a:r>
              <a:rPr lang="en-US" dirty="0"/>
              <a:t>=0.5 and </a:t>
            </a:r>
            <a:r>
              <a:rPr lang="en-US" dirty="0" err="1"/>
              <a:t>maxprice</a:t>
            </a:r>
            <a:r>
              <a:rPr lang="en-US" dirty="0"/>
              <a:t>=1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0759A-2CCA-E343-B77E-54ABD184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56" y="3737536"/>
            <a:ext cx="8988044" cy="5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1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F2B4-D440-9F40-9BE9-501CF627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range -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0FFD-F4F7-FA47-9BED-3D4AD66E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make a request for an activity with </a:t>
            </a:r>
            <a:r>
              <a:rPr lang="en-US" dirty="0" err="1"/>
              <a:t>minprice</a:t>
            </a:r>
            <a:r>
              <a:rPr lang="en-US" dirty="0"/>
              <a:t>=0.5 and </a:t>
            </a:r>
            <a:r>
              <a:rPr lang="en-US" dirty="0" err="1"/>
              <a:t>maxprice</a:t>
            </a:r>
            <a:r>
              <a:rPr lang="en-US" dirty="0"/>
              <a:t>=1 ?   </a:t>
            </a:r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https://www.boredapi.com/api/activity?minprice=0.5&amp;maxprice=1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176AE-507D-5048-A0F6-9E6E4CB1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23" y="4001294"/>
            <a:ext cx="6743700" cy="28067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7883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8EC4-58A4-0244-BE87-71CFDABF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now we know the API requests we need for 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5171-B7B7-3C40-8052-06F7F9F8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6" y="2079091"/>
            <a:ext cx="18542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could modify our program like this - note query parameters added to end of URL, and then request is made as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9D59A-D3CC-E847-9B8F-B85265B0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977616"/>
            <a:ext cx="9499600" cy="45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8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187-0BF3-3045-A818-5692A824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we can make our code more organized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BFA8-C3B1-4B49-AA5A-DFA9C3267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5" y="1816739"/>
            <a:ext cx="337386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Query parameters are keys and values, just like a dictionary</a:t>
            </a:r>
          </a:p>
          <a:p>
            <a:r>
              <a:rPr lang="en-US" dirty="0"/>
              <a:t>So, we can store them in a dictionary, easier to manage than building a string</a:t>
            </a:r>
          </a:p>
          <a:p>
            <a:r>
              <a:rPr lang="en-US" dirty="0"/>
              <a:t>Notice second </a:t>
            </a:r>
            <a:r>
              <a:rPr lang="en-US" b="1" dirty="0"/>
              <a:t>params</a:t>
            </a:r>
            <a:r>
              <a:rPr lang="en-US" dirty="0"/>
              <a:t> argument in </a:t>
            </a:r>
            <a:r>
              <a:rPr lang="en-US" dirty="0" err="1"/>
              <a:t>requests.get</a:t>
            </a:r>
            <a:r>
              <a:rPr lang="en-US" dirty="0"/>
              <a:t> call</a:t>
            </a:r>
          </a:p>
          <a:p>
            <a:r>
              <a:rPr lang="en-US" dirty="0"/>
              <a:t>Requests library will use these to create the correct URL before it makes the request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59310-3B95-5A40-9F3E-80ACAED1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28" y="2142390"/>
            <a:ext cx="8023237" cy="37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68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DECB-73B1-CF47-8C20-31DE78E4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32" y="365125"/>
            <a:ext cx="2297151" cy="2757216"/>
          </a:xfrm>
        </p:spPr>
        <p:txBody>
          <a:bodyPr>
            <a:noAutofit/>
          </a:bodyPr>
          <a:lstStyle/>
          <a:p>
            <a:r>
              <a:rPr lang="en-US" sz="3200" dirty="0"/>
              <a:t>How about the other options "some" and "lots"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B215-0199-E944-9807-C9D69767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32" y="3429001"/>
            <a:ext cx="2297151" cy="27479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Let's set up the appropriate query parameters, then make the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55625-9411-8749-80A2-4F0FC8CC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46" y="0"/>
            <a:ext cx="8110654" cy="5958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DB7DA-19F8-CB48-A19A-A52A5880916C}"/>
              </a:ext>
            </a:extLst>
          </p:cNvPr>
          <p:cNvSpPr txBox="1"/>
          <p:nvPr/>
        </p:nvSpPr>
        <p:spPr>
          <a:xfrm>
            <a:off x="468351" y="6176963"/>
            <a:ext cx="1172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code listing at </a:t>
            </a:r>
            <a:r>
              <a:rPr lang="en-US" sz="1600" dirty="0">
                <a:hlinkClick r:id="rId3"/>
              </a:rPr>
              <a:t>https://github.com/claraj/hackathon_api_workshop_2023/blob/main/Code%20Samples/BoredAPI/bored_activity_price_range.py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830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F4A9-7237-2145-908A-85F0E8D2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3939-C0C4-E645-8EF2-8ED61D9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thoughts </a:t>
            </a:r>
          </a:p>
          <a:p>
            <a:pPr lvl="1"/>
            <a:r>
              <a:rPr lang="en-US" dirty="0"/>
              <a:t>If you enter "lots" you might get free or cheap activities - what do you think about that? Should we change the parameters to only return more expensive activities?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interface could be improved, but that's not our focus here</a:t>
            </a:r>
          </a:p>
          <a:p>
            <a:pPr lvl="1"/>
            <a:r>
              <a:rPr lang="en-US" dirty="0"/>
              <a:t>What's important, is demonstrating how to make API calls, and how to customize the requests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4B36-3027-894C-9095-E535F20A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6" y="4928439"/>
            <a:ext cx="10201507" cy="17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64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2D38-4DCB-5448-9E28-9525F45B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things working?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CE84-999D-424E-9BF4-5FB48F3E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take a break</a:t>
            </a:r>
          </a:p>
          <a:p>
            <a:r>
              <a:rPr lang="en-US" dirty="0"/>
              <a:t>Let us know if you need help troubleshooting</a:t>
            </a:r>
          </a:p>
          <a:p>
            <a:r>
              <a:rPr lang="en-US" dirty="0"/>
              <a:t>Let us know if you have questions</a:t>
            </a:r>
          </a:p>
          <a:p>
            <a:r>
              <a:rPr lang="en-US" dirty="0"/>
              <a:t>Or if you have more ideas to improve this application</a:t>
            </a:r>
          </a:p>
        </p:txBody>
      </p:sp>
    </p:spTree>
    <p:extLst>
      <p:ext uri="{BB962C8B-B14F-4D97-AF65-F5344CB8AC3E}">
        <p14:creationId xmlns:p14="http://schemas.microsoft.com/office/powerpoint/2010/main" val="23846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So, these different applications can be connected over a network, and will communicate as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Various technologies, but (probably) the most popular is using </a:t>
            </a:r>
            <a:r>
              <a:rPr lang="en-US" b="1" dirty="0"/>
              <a:t>HTTP</a:t>
            </a:r>
          </a:p>
          <a:p>
            <a:r>
              <a:rPr lang="en-US" dirty="0"/>
              <a:t>Same technology used in your web browser, to request web pages</a:t>
            </a:r>
          </a:p>
          <a:p>
            <a:r>
              <a:rPr lang="en-US" dirty="0"/>
              <a:t>HTTP can also be used by programs to make requests to API servers</a:t>
            </a:r>
          </a:p>
          <a:p>
            <a:r>
              <a:rPr lang="en-US" dirty="0"/>
              <a:t>An API server is much like a web server, </a:t>
            </a:r>
          </a:p>
          <a:p>
            <a:pPr lvl="1"/>
            <a:r>
              <a:rPr lang="en-US" dirty="0"/>
              <a:t>but it's intended to respond to programs, not humans </a:t>
            </a:r>
          </a:p>
          <a:p>
            <a:pPr lvl="1"/>
            <a:r>
              <a:rPr lang="en-US" dirty="0"/>
              <a:t>and it responds with data, not web pages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306A6F-DE8E-1649-840A-22585616A08A}"/>
              </a:ext>
            </a:extLst>
          </p:cNvPr>
          <p:cNvGrpSpPr/>
          <p:nvPr/>
        </p:nvGrpSpPr>
        <p:grpSpPr>
          <a:xfrm>
            <a:off x="814877" y="4986337"/>
            <a:ext cx="10699790" cy="1325563"/>
            <a:chOff x="604468" y="5622965"/>
            <a:chExt cx="9267665" cy="1063342"/>
          </a:xfrm>
        </p:grpSpPr>
        <p:pic>
          <p:nvPicPr>
            <p:cNvPr id="5" name="Graphic 4" descr="Server">
              <a:extLst>
                <a:ext uri="{FF2B5EF4-FFF2-40B4-BE49-F238E27FC236}">
                  <a16:creationId xmlns:a16="http://schemas.microsoft.com/office/drawing/2014/main" id="{A0E1756E-5360-FE43-AD3F-7E687B46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17957" y="568289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omputer">
              <a:extLst>
                <a:ext uri="{FF2B5EF4-FFF2-40B4-BE49-F238E27FC236}">
                  <a16:creationId xmlns:a16="http://schemas.microsoft.com/office/drawing/2014/main" id="{DE98E0DB-91F3-1641-AECA-DC8256C7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000" y="5719763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8BC84-4BEF-0841-A387-367647FFBF9E}"/>
                </a:ext>
              </a:extLst>
            </p:cNvPr>
            <p:cNvSpPr txBox="1"/>
            <p:nvPr/>
          </p:nvSpPr>
          <p:spPr>
            <a:xfrm>
              <a:off x="8740220" y="5992297"/>
              <a:ext cx="113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API server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20F9BB-58DC-C44D-B2C4-3586D0434A95}"/>
                </a:ext>
              </a:extLst>
            </p:cNvPr>
            <p:cNvSpPr txBox="1"/>
            <p:nvPr/>
          </p:nvSpPr>
          <p:spPr>
            <a:xfrm>
              <a:off x="604468" y="5853797"/>
              <a:ext cx="1560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program</a:t>
              </a:r>
            </a:p>
            <a:p>
              <a:r>
                <a:rPr lang="en-US" dirty="0"/>
                <a:t>on a computer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F26B25C-52AD-1740-A495-F8A74F78C2E9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5992297"/>
              <a:ext cx="4134173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4493CC5-A857-944D-8B69-A84766C665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9000" y="6311900"/>
              <a:ext cx="4134174" cy="507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F4C866-9757-3E4E-878D-960728B60100}"/>
                </a:ext>
              </a:extLst>
            </p:cNvPr>
            <p:cNvSpPr txBox="1"/>
            <p:nvPr/>
          </p:nvSpPr>
          <p:spPr>
            <a:xfrm>
              <a:off x="4835647" y="5622965"/>
              <a:ext cx="1487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 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56D155-2211-C341-88C4-632FA749A3AF}"/>
                </a:ext>
              </a:extLst>
            </p:cNvPr>
            <p:cNvSpPr txBox="1"/>
            <p:nvPr/>
          </p:nvSpPr>
          <p:spPr>
            <a:xfrm>
              <a:off x="4519517" y="6316975"/>
              <a:ext cx="2299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 Response (JSON)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02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046-AA97-B043-83F9-68297C52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E318-DC43-8747-8EE0-B45D0EEAD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Three main categories of errors can happen</a:t>
            </a:r>
          </a:p>
          <a:p>
            <a:pPr lvl="1"/>
            <a:r>
              <a:rPr lang="en-US" dirty="0"/>
              <a:t>Our program makes an invalid or bad request - these are problems we need to fix as programmers before we release our application </a:t>
            </a:r>
          </a:p>
          <a:p>
            <a:pPr lvl="2"/>
            <a:r>
              <a:rPr lang="en-US" dirty="0"/>
              <a:t>For example, typo in the URL, invalid parameters, missing authentication (if the API requires it)</a:t>
            </a:r>
          </a:p>
          <a:p>
            <a:pPr lvl="2"/>
            <a:r>
              <a:rPr lang="en-US" dirty="0"/>
              <a:t>The API typically responds with an error message and a 400 (bad request) 401, or 403 error code (authentication/authorization errors) or another 4xx code </a:t>
            </a:r>
          </a:p>
          <a:p>
            <a:pPr lvl="1"/>
            <a:r>
              <a:rPr lang="en-US" dirty="0"/>
              <a:t>Our program makes a request based on user input, but the user input isn't valid for the API  - these are problems we can detect, and ask the user to try again</a:t>
            </a:r>
          </a:p>
          <a:p>
            <a:pPr lvl="2"/>
            <a:r>
              <a:rPr lang="en-US" dirty="0"/>
              <a:t>For example, if we are using a weather forecast API to get the forecast for a city and state that the user selects. What if the user enters a city/state that doesn't exist? </a:t>
            </a:r>
          </a:p>
          <a:p>
            <a:pPr lvl="2"/>
            <a:r>
              <a:rPr lang="en-US" dirty="0"/>
              <a:t>The API server often responds with a 404 not found code, but it might also respond with a 400 bad request code. We'll need to read the documentation and/or try out the API to see what it does </a:t>
            </a:r>
          </a:p>
          <a:p>
            <a:pPr lvl="1"/>
            <a:r>
              <a:rPr lang="en-US" dirty="0"/>
              <a:t>There is a connection problem - these are problems we can't fix</a:t>
            </a:r>
          </a:p>
          <a:p>
            <a:pPr lvl="2"/>
            <a:r>
              <a:rPr lang="en-US" dirty="0"/>
              <a:t>For example, no internet, the API server is down or is experiencing a problem </a:t>
            </a:r>
          </a:p>
          <a:p>
            <a:pPr lvl="2"/>
            <a:r>
              <a:rPr lang="en-US" dirty="0"/>
              <a:t>The server may respond with a 500 internal server error, or another 5xx error code </a:t>
            </a:r>
          </a:p>
          <a:p>
            <a:pPr lvl="2"/>
            <a:r>
              <a:rPr lang="en-US" dirty="0"/>
              <a:t>Or, it may not respond at all and the request will</a:t>
            </a:r>
            <a:r>
              <a:rPr lang="en-US" b="1" dirty="0"/>
              <a:t> time out</a:t>
            </a:r>
          </a:p>
          <a:p>
            <a:r>
              <a:rPr lang="en-US" dirty="0"/>
              <a:t>We usually need to handle each type of error separately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03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6123-3F2A-B64C-B0C5-D8473047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API respond to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EA90-54FE-864C-99D3-799A4415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Depends on the API - Here's Metro Transit's API saying a bus stop doesn't exist, with a 400 error code </a:t>
            </a:r>
            <a:r>
              <a:rPr lang="en-US" sz="2400" dirty="0">
                <a:hlinkClick r:id="rId2"/>
              </a:rPr>
              <a:t>https://svc.metrotransit.org/nextrip/1234</a:t>
            </a:r>
            <a:r>
              <a:rPr lang="en-US" sz="2400" dirty="0"/>
              <a:t> </a:t>
            </a:r>
          </a:p>
          <a:p>
            <a:r>
              <a:rPr lang="en-US" sz="2400" dirty="0"/>
              <a:t>Compared to </a:t>
            </a:r>
            <a:r>
              <a:rPr lang="en-US" sz="2400" dirty="0">
                <a:hlinkClick r:id="rId3"/>
              </a:rPr>
              <a:t>https://svc.metrotransit.org/nextrip/17928</a:t>
            </a:r>
            <a:r>
              <a:rPr lang="en-US" sz="2400" dirty="0"/>
              <a:t>, southbound buses from MCTC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GitHub API saying a user doesn't exist - this returns a 404 code  </a:t>
            </a:r>
            <a:r>
              <a:rPr lang="en-US" sz="2400" dirty="0">
                <a:hlinkClick r:id="rId4"/>
              </a:rPr>
              <a:t>https://api.github.com/users/NotARealUserNopeNotAtAllLaLaLaLa</a:t>
            </a:r>
            <a:r>
              <a:rPr lang="en-US" sz="2400" dirty="0"/>
              <a:t> </a:t>
            </a:r>
          </a:p>
          <a:p>
            <a:r>
              <a:rPr lang="en-US" sz="2400" dirty="0"/>
              <a:t>Compared to </a:t>
            </a:r>
            <a:r>
              <a:rPr lang="en-US" sz="2400" dirty="0">
                <a:hlinkClick r:id="rId5"/>
              </a:rPr>
              <a:t>https://api.github.com/users/claraj</a:t>
            </a:r>
            <a:r>
              <a:rPr lang="en-US" sz="2400" dirty="0"/>
              <a:t>  (That's my GitHub account info)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3EB52-544D-EA4E-AB44-A29DBDCB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081" y="2551887"/>
            <a:ext cx="4698857" cy="13300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54A80-B33A-814D-8CBF-6AB9C6B1B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716" y="5617525"/>
            <a:ext cx="9263733" cy="12404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8794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10515600" cy="38118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we mis-spell the API path? E.g.  "</a:t>
            </a:r>
            <a:r>
              <a:rPr lang="en-US" dirty="0" err="1"/>
              <a:t>avtivity</a:t>
            </a:r>
            <a:r>
              <a:rPr lang="en-US" dirty="0"/>
              <a:t>" not "activity"</a:t>
            </a:r>
          </a:p>
          <a:p>
            <a:r>
              <a:rPr lang="en-US" dirty="0">
                <a:hlinkClick r:id="rId2"/>
              </a:rPr>
              <a:t>https://www.boredapi.com/api/avtivity?</a:t>
            </a:r>
            <a:r>
              <a:rPr lang="en-US" b="1" dirty="0">
                <a:hlinkClick r:id="rId2"/>
              </a:rPr>
              <a:t>price</a:t>
            </a:r>
            <a:r>
              <a:rPr lang="en-US" dirty="0">
                <a:hlinkClick r:id="rId2"/>
              </a:rPr>
              <a:t>=0.5</a:t>
            </a:r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https://www.boredapi.com/api/avtivity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API returns JSON but the structure is different - only one key, "error"</a:t>
            </a:r>
          </a:p>
          <a:p>
            <a:r>
              <a:rPr lang="en-US" dirty="0"/>
              <a:t>Here, this is a bug in our program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BA7C8-9A79-4149-AC91-7848A070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22" y="4956175"/>
            <a:ext cx="53086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62E8A-72AC-4148-AA83-EC39A36B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33" y="1553742"/>
            <a:ext cx="7001467" cy="4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2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9844668" cy="3811886"/>
          </a:xfrm>
        </p:spPr>
        <p:txBody>
          <a:bodyPr>
            <a:normAutofit/>
          </a:bodyPr>
          <a:lstStyle/>
          <a:p>
            <a:r>
              <a:rPr lang="en-US" dirty="0"/>
              <a:t>What if we enter invalid parameters, like "</a:t>
            </a:r>
            <a:r>
              <a:rPr lang="en-US" dirty="0" err="1"/>
              <a:t>prrrice</a:t>
            </a:r>
            <a:r>
              <a:rPr lang="en-US" dirty="0"/>
              <a:t>" not "price"</a:t>
            </a:r>
          </a:p>
          <a:p>
            <a:r>
              <a:rPr lang="en-US" dirty="0">
                <a:hlinkClick r:id="rId2"/>
              </a:rPr>
              <a:t>https://www.boredapi.com/api/activity?</a:t>
            </a:r>
            <a:r>
              <a:rPr lang="en-US" b="1" dirty="0">
                <a:hlinkClick r:id="rId2"/>
              </a:rPr>
              <a:t>prrrice</a:t>
            </a:r>
            <a:r>
              <a:rPr lang="en-US" dirty="0">
                <a:hlinkClick r:id="rId2"/>
              </a:rPr>
              <a:t>=0.5</a:t>
            </a:r>
            <a:r>
              <a:rPr lang="en-US" dirty="0"/>
              <a:t> </a:t>
            </a:r>
          </a:p>
          <a:p>
            <a:r>
              <a:rPr lang="en-US" dirty="0"/>
              <a:t>The API ignores it, so we have a successful request, but the response doesn't have the right data</a:t>
            </a:r>
          </a:p>
          <a:p>
            <a:r>
              <a:rPr lang="en-US" dirty="0"/>
              <a:t>So, this is a bug in our program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5C4E-F984-C448-8F89-F17933DC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29" y="4492924"/>
            <a:ext cx="6256444" cy="227697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92E16-B0AB-0F4D-B142-D127D425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73" y="1374477"/>
            <a:ext cx="8953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47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10848278" cy="3811886"/>
          </a:xfrm>
        </p:spPr>
        <p:txBody>
          <a:bodyPr>
            <a:normAutofit/>
          </a:bodyPr>
          <a:lstStyle/>
          <a:p>
            <a:r>
              <a:rPr lang="en-US" dirty="0"/>
              <a:t>What if we enter invalid parameter values? </a:t>
            </a:r>
            <a:r>
              <a:rPr lang="en-US" dirty="0">
                <a:hlinkClick r:id="rId2"/>
              </a:rPr>
              <a:t>https://www.boredapi.com/api/activity?minprice=400&amp;maxprice=1</a:t>
            </a:r>
            <a:r>
              <a:rPr lang="en-US" dirty="0"/>
              <a:t> 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  <a:p>
            <a:pPr lvl="1"/>
            <a:r>
              <a:rPr lang="en-US" dirty="0"/>
              <a:t>User input validation</a:t>
            </a:r>
          </a:p>
          <a:p>
            <a:pPr lvl="1"/>
            <a:r>
              <a:rPr lang="en-US" dirty="0"/>
              <a:t>Check the response from the API - does it contain data, or does it contain an error message?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92E16-B0AB-0F4D-B142-D127D425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73" y="1374477"/>
            <a:ext cx="89535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C6425-402D-8B46-9802-7F02904B6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73" y="5346700"/>
            <a:ext cx="6692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4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010"/>
            <a:ext cx="9844668" cy="4939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we have no internet, or the server is down?</a:t>
            </a:r>
          </a:p>
          <a:p>
            <a:r>
              <a:rPr lang="en-US" dirty="0"/>
              <a:t>Program crashes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fix? Our program has no control over whether the server is up, or if the internet is working, so we have to anticipate this errors. If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BF3B2-A303-3146-BF60-031A0864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082"/>
            <a:ext cx="12192000" cy="2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52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010"/>
            <a:ext cx="9844668" cy="4282068"/>
          </a:xfrm>
        </p:spPr>
        <p:txBody>
          <a:bodyPr>
            <a:normAutofit/>
          </a:bodyPr>
          <a:lstStyle/>
          <a:p>
            <a:r>
              <a:rPr lang="en-US" dirty="0"/>
              <a:t>What if we have no internet, or the server is down?</a:t>
            </a:r>
          </a:p>
          <a:p>
            <a:r>
              <a:rPr lang="en-US" dirty="0"/>
              <a:t>Program crashes</a:t>
            </a:r>
          </a:p>
          <a:p>
            <a:r>
              <a:rPr lang="en-US" dirty="0"/>
              <a:t>How to fix? Our program has no control over whether the server is up, or if the internet is working, so we have to anticipate this errors. </a:t>
            </a:r>
          </a:p>
          <a:p>
            <a:r>
              <a:rPr lang="en-US" dirty="0"/>
              <a:t>If this type of connection error happens, we can do something like telling the user that we can't fetch an activity, or suggest they check their network connection, and/or tell the user that they have to try again later  - whatever makes sense for your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9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D71B-F72E-954E-9F79-DC67AE4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4" y="365126"/>
            <a:ext cx="2324937" cy="1218348"/>
          </a:xfrm>
        </p:spPr>
        <p:txBody>
          <a:bodyPr>
            <a:noAutofit/>
          </a:bodyPr>
          <a:lstStyle/>
          <a:p>
            <a:r>
              <a:rPr lang="en-US" sz="3600" dirty="0"/>
              <a:t>Code with some 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BF7-A020-0844-A01E-1EC491A6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34" y="1948599"/>
            <a:ext cx="2324937" cy="422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code at GitHub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https://github.com/claraj/hackathon_api_workshop_2023/blob/main/Code%20Samples/BoredAPI/bored_activity_price_range_error_handling.py</a:t>
            </a:r>
            <a:endParaRPr lang="en-US" sz="2200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448EE-9E01-D844-BBC9-0F607B63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71" y="0"/>
            <a:ext cx="955482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4401-0594-A045-9746-B8757FE0C9DA}"/>
              </a:ext>
            </a:extLst>
          </p:cNvPr>
          <p:cNvSpPr txBox="1"/>
          <p:nvPr/>
        </p:nvSpPr>
        <p:spPr>
          <a:xfrm>
            <a:off x="9277815" y="802888"/>
            <a:ext cx="279719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I also modified the code to ask the user for the min and max prices, so they can choose the price range but could also enter an invalid range</a:t>
            </a:r>
          </a:p>
          <a:p>
            <a:r>
              <a:rPr lang="en-US" dirty="0">
                <a:solidFill>
                  <a:srgbClr val="3F3F3F"/>
                </a:solidFill>
                <a:latin typeface="Helvetica" pitchFamily="2" charset="0"/>
              </a:rPr>
              <a:t>Here, note</a:t>
            </a: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addition of try-except,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using .get instead of [] to access dictionary </a:t>
            </a:r>
            <a:endParaRPr lang="en-US" dirty="0">
              <a:solidFill>
                <a:srgbClr val="3F3F3F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checking if there is an error key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150671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035-6D1F-1842-AE5F-F637EF35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thoughts, comments?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6311-71FF-9940-BE57-0FAFDD44C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0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2" y="1593299"/>
            <a:ext cx="112404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You already signed up for a Yelp account, created an app, and have a key</a:t>
            </a:r>
          </a:p>
          <a:p>
            <a:r>
              <a:rPr lang="en-US" sz="2400" dirty="0"/>
              <a:t>We refer to keys, or keys and secrets or client IDs as </a:t>
            </a:r>
            <a:r>
              <a:rPr lang="en-US" sz="2400" b="1" dirty="0"/>
              <a:t>credentials</a:t>
            </a:r>
            <a:endParaRPr lang="en-US" sz="2400" dirty="0"/>
          </a:p>
          <a:p>
            <a:r>
              <a:rPr lang="en-US" sz="2400" dirty="0"/>
              <a:t>For this project, we only need the API key</a:t>
            </a:r>
          </a:p>
          <a:p>
            <a:r>
              <a:rPr lang="en-US" sz="2400" dirty="0">
                <a:hlinkClick r:id="rId2"/>
              </a:rPr>
              <a:t>https://www.yelp.com/developers/v3/manage_app</a:t>
            </a:r>
            <a:r>
              <a:rPr lang="en-US" sz="2400" dirty="0"/>
              <a:t> </a:t>
            </a:r>
          </a:p>
          <a:p>
            <a:r>
              <a:rPr lang="en-US" sz="2400" dirty="0"/>
              <a:t>The key is the really long random-looking string. It's actually all one line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8B303-7B0F-434D-B713-F4210AAF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83" y="3960049"/>
            <a:ext cx="8718242" cy="28491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B859D5-FCB5-BD40-8488-55ABB75C09AB}"/>
              </a:ext>
            </a:extLst>
          </p:cNvPr>
          <p:cNvCxnSpPr>
            <a:cxnSpLocks/>
          </p:cNvCxnSpPr>
          <p:nvPr/>
        </p:nvCxnSpPr>
        <p:spPr>
          <a:xfrm flipH="1">
            <a:off x="7355345" y="4521747"/>
            <a:ext cx="740441" cy="1143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A07DB-413A-204F-B60F-B9AFBF41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576"/>
            <a:ext cx="10515600" cy="4351338"/>
          </a:xfrm>
        </p:spPr>
        <p:txBody>
          <a:bodyPr/>
          <a:lstStyle/>
          <a:p>
            <a:r>
              <a:rPr lang="en-US" dirty="0"/>
              <a:t>So, for our online store, all these connections can be made with API requests/ responses</a:t>
            </a:r>
          </a:p>
          <a:p>
            <a:r>
              <a:rPr lang="en-US" dirty="0"/>
              <a:t>What kinds of requests are made? </a:t>
            </a:r>
          </a:p>
          <a:p>
            <a:pPr lvl="1"/>
            <a:r>
              <a:rPr lang="en-US" dirty="0"/>
              <a:t>Where are requests by one application to get data from another application?</a:t>
            </a:r>
          </a:p>
          <a:p>
            <a:pPr lvl="1"/>
            <a:r>
              <a:rPr lang="en-US" dirty="0"/>
              <a:t>to store new data? </a:t>
            </a:r>
          </a:p>
          <a:p>
            <a:pPr lvl="1"/>
            <a:r>
              <a:rPr lang="en-US" dirty="0"/>
              <a:t>to edit data?</a:t>
            </a:r>
          </a:p>
          <a:p>
            <a:pPr lvl="1"/>
            <a:r>
              <a:rPr lang="en-US" dirty="0"/>
              <a:t>to delete data?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0FD31F-A00C-1C43-9B46-C16FCCCD411C}"/>
              </a:ext>
            </a:extLst>
          </p:cNvPr>
          <p:cNvGrpSpPr/>
          <p:nvPr/>
        </p:nvGrpSpPr>
        <p:grpSpPr>
          <a:xfrm>
            <a:off x="2665182" y="3341779"/>
            <a:ext cx="1222835" cy="1204912"/>
            <a:chOff x="3834414" y="5224463"/>
            <a:chExt cx="1222835" cy="1204912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5C13EB9B-0F0E-DF4A-A3E3-12343572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7E0A8-F15E-1343-A0FD-03DEA24C4896}"/>
                </a:ext>
              </a:extLst>
            </p:cNvPr>
            <p:cNvSpPr txBox="1"/>
            <p:nvPr/>
          </p:nvSpPr>
          <p:spPr>
            <a:xfrm>
              <a:off x="3834414" y="6060043"/>
              <a:ext cx="122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802F09-BD78-CE40-8A90-349FF5E1A445}"/>
              </a:ext>
            </a:extLst>
          </p:cNvPr>
          <p:cNvGrpSpPr/>
          <p:nvPr/>
        </p:nvGrpSpPr>
        <p:grpSpPr>
          <a:xfrm>
            <a:off x="2426005" y="4600111"/>
            <a:ext cx="1652220" cy="1500683"/>
            <a:chOff x="5695582" y="4622800"/>
            <a:chExt cx="1652220" cy="1500683"/>
          </a:xfrm>
        </p:grpSpPr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E4533474-5D3E-FF49-8803-B7CEFE8D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5118" y="4622800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5ED193-F675-F14F-BDB9-778B4393FD62}"/>
                </a:ext>
              </a:extLst>
            </p:cNvPr>
            <p:cNvSpPr txBox="1"/>
            <p:nvPr/>
          </p:nvSpPr>
          <p:spPr>
            <a:xfrm>
              <a:off x="5695582" y="5477152"/>
              <a:ext cx="165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catalog API server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A836B7-FEB4-6740-B88A-A2493F11FA25}"/>
              </a:ext>
            </a:extLst>
          </p:cNvPr>
          <p:cNvGrpSpPr/>
          <p:nvPr/>
        </p:nvGrpSpPr>
        <p:grpSpPr>
          <a:xfrm>
            <a:off x="4351589" y="4603552"/>
            <a:ext cx="2838985" cy="983179"/>
            <a:chOff x="7811090" y="5397500"/>
            <a:chExt cx="2838985" cy="983179"/>
          </a:xfrm>
        </p:grpSpPr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E63A2C88-B667-044C-8126-7D1D90D5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090" y="5397500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12CD5A-3AEF-324E-9DE6-60F2B72F93C1}"/>
                </a:ext>
              </a:extLst>
            </p:cNvPr>
            <p:cNvSpPr txBox="1"/>
            <p:nvPr/>
          </p:nvSpPr>
          <p:spPr>
            <a:xfrm>
              <a:off x="8725490" y="5457349"/>
              <a:ext cx="19245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reviews application API server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810639-6A3F-A347-AA13-60D123E1794F}"/>
              </a:ext>
            </a:extLst>
          </p:cNvPr>
          <p:cNvGrpSpPr/>
          <p:nvPr/>
        </p:nvGrpSpPr>
        <p:grpSpPr>
          <a:xfrm>
            <a:off x="4350589" y="5627805"/>
            <a:ext cx="3171217" cy="914400"/>
            <a:chOff x="11205337" y="3710151"/>
            <a:chExt cx="3171217" cy="914400"/>
          </a:xfrm>
        </p:grpSpPr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9F88ECBE-ED7F-1A42-8B67-CED18D4B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5337" y="3710151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5F6444-E176-B045-80EC-4B757E07EE80}"/>
                </a:ext>
              </a:extLst>
            </p:cNvPr>
            <p:cNvSpPr txBox="1"/>
            <p:nvPr/>
          </p:nvSpPr>
          <p:spPr>
            <a:xfrm>
              <a:off x="12119737" y="379296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suggestions application API server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5A62BF-7B6F-F04F-A5B9-3435C3EFBBED}"/>
              </a:ext>
            </a:extLst>
          </p:cNvPr>
          <p:cNvGrpSpPr/>
          <p:nvPr/>
        </p:nvGrpSpPr>
        <p:grpSpPr>
          <a:xfrm>
            <a:off x="8289018" y="5085711"/>
            <a:ext cx="2400529" cy="1481911"/>
            <a:chOff x="3834414" y="5224463"/>
            <a:chExt cx="2400529" cy="1481911"/>
          </a:xfrm>
        </p:grpSpPr>
        <p:pic>
          <p:nvPicPr>
            <p:cNvPr id="32" name="Graphic 31" descr="Server">
              <a:extLst>
                <a:ext uri="{FF2B5EF4-FFF2-40B4-BE49-F238E27FC236}">
                  <a16:creationId xmlns:a16="http://schemas.microsoft.com/office/drawing/2014/main" id="{24B2ECDD-5900-7643-9D89-30A78928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3BC994-64E6-8342-BDE5-5C7D95D08320}"/>
                </a:ext>
              </a:extLst>
            </p:cNvPr>
            <p:cNvSpPr txBox="1"/>
            <p:nvPr/>
          </p:nvSpPr>
          <p:spPr>
            <a:xfrm>
              <a:off x="3834414" y="6060043"/>
              <a:ext cx="2400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Shipping cost generator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019C185-0626-C84E-90FC-ECD1B55B992C}"/>
              </a:ext>
            </a:extLst>
          </p:cNvPr>
          <p:cNvSpPr txBox="1"/>
          <p:nvPr/>
        </p:nvSpPr>
        <p:spPr>
          <a:xfrm>
            <a:off x="12079705" y="4716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8426A1-CAF5-674F-B4A0-13CD043064CE}"/>
              </a:ext>
            </a:extLst>
          </p:cNvPr>
          <p:cNvGrpSpPr/>
          <p:nvPr/>
        </p:nvGrpSpPr>
        <p:grpSpPr>
          <a:xfrm>
            <a:off x="8005622" y="3245341"/>
            <a:ext cx="1772041" cy="1758910"/>
            <a:chOff x="3834414" y="5224463"/>
            <a:chExt cx="1772041" cy="1758910"/>
          </a:xfrm>
        </p:grpSpPr>
        <p:pic>
          <p:nvPicPr>
            <p:cNvPr id="36" name="Graphic 35" descr="Server">
              <a:extLst>
                <a:ext uri="{FF2B5EF4-FFF2-40B4-BE49-F238E27FC236}">
                  <a16:creationId xmlns:a16="http://schemas.microsoft.com/office/drawing/2014/main" id="{91C028D1-0F29-3A48-8B7C-9405627B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5F08EA-63D7-8247-97CC-93E5813444E7}"/>
                </a:ext>
              </a:extLst>
            </p:cNvPr>
            <p:cNvSpPr txBox="1"/>
            <p:nvPr/>
          </p:nvSpPr>
          <p:spPr>
            <a:xfrm>
              <a:off x="3834414" y="6060043"/>
              <a:ext cx="17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Order-taking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D7218E-BA56-9A42-BD91-E1B58E72132B}"/>
              </a:ext>
            </a:extLst>
          </p:cNvPr>
          <p:cNvGrpSpPr/>
          <p:nvPr/>
        </p:nvGrpSpPr>
        <p:grpSpPr>
          <a:xfrm>
            <a:off x="10413317" y="3454079"/>
            <a:ext cx="1582131" cy="1758910"/>
            <a:chOff x="3834414" y="5224463"/>
            <a:chExt cx="1582131" cy="1758910"/>
          </a:xfrm>
        </p:grpSpPr>
        <p:pic>
          <p:nvPicPr>
            <p:cNvPr id="39" name="Graphic 38" descr="Server">
              <a:extLst>
                <a:ext uri="{FF2B5EF4-FFF2-40B4-BE49-F238E27FC236}">
                  <a16:creationId xmlns:a16="http://schemas.microsoft.com/office/drawing/2014/main" id="{082CB457-265C-D74D-AB29-F89994F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2E13D-0143-9949-9954-98BC8F084E13}"/>
                </a:ext>
              </a:extLst>
            </p:cNvPr>
            <p:cNvSpPr txBox="1"/>
            <p:nvPr/>
          </p:nvSpPr>
          <p:spPr>
            <a:xfrm>
              <a:off x="3834414" y="6060043"/>
              <a:ext cx="15821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shipping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890C19-A8A5-9045-BB21-BC60CC5A82FC}"/>
              </a:ext>
            </a:extLst>
          </p:cNvPr>
          <p:cNvGrpSpPr/>
          <p:nvPr/>
        </p:nvGrpSpPr>
        <p:grpSpPr>
          <a:xfrm>
            <a:off x="112295" y="3357311"/>
            <a:ext cx="2438400" cy="1682065"/>
            <a:chOff x="70988" y="2943355"/>
            <a:chExt cx="2438400" cy="1682065"/>
          </a:xfrm>
        </p:grpSpPr>
        <p:pic>
          <p:nvPicPr>
            <p:cNvPr id="42" name="Graphic 41" descr="Internet">
              <a:extLst>
                <a:ext uri="{FF2B5EF4-FFF2-40B4-BE49-F238E27FC236}">
                  <a16:creationId xmlns:a16="http://schemas.microsoft.com/office/drawing/2014/main" id="{387DF9F1-99AB-E648-A158-8D5FD893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509" y="2943355"/>
              <a:ext cx="1549400" cy="1549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9C3FE0-9769-904F-BA93-E3BF8F82DA04}"/>
                </a:ext>
              </a:extLst>
            </p:cNvPr>
            <p:cNvSpPr txBox="1"/>
            <p:nvPr/>
          </p:nvSpPr>
          <p:spPr>
            <a:xfrm>
              <a:off x="70988" y="4256088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Customer's computer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05575F-0859-814F-9E36-08DA5C182D19}"/>
              </a:ext>
            </a:extLst>
          </p:cNvPr>
          <p:cNvGrpSpPr/>
          <p:nvPr/>
        </p:nvGrpSpPr>
        <p:grpSpPr>
          <a:xfrm>
            <a:off x="5951901" y="2651895"/>
            <a:ext cx="1569905" cy="1758910"/>
            <a:chOff x="3834414" y="5224463"/>
            <a:chExt cx="1569905" cy="1758910"/>
          </a:xfrm>
        </p:grpSpPr>
        <p:pic>
          <p:nvPicPr>
            <p:cNvPr id="45" name="Graphic 44" descr="Server">
              <a:extLst>
                <a:ext uri="{FF2B5EF4-FFF2-40B4-BE49-F238E27FC236}">
                  <a16:creationId xmlns:a16="http://schemas.microsoft.com/office/drawing/2014/main" id="{0F5C4B49-14CF-7144-8EC2-C1356BB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1DB474-65DA-B241-8592-2779F4A4312D}"/>
                </a:ext>
              </a:extLst>
            </p:cNvPr>
            <p:cNvSpPr txBox="1"/>
            <p:nvPr/>
          </p:nvSpPr>
          <p:spPr>
            <a:xfrm>
              <a:off x="3834414" y="6060043"/>
              <a:ext cx="15699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Shopping cart</a:t>
              </a:r>
            </a:p>
            <a:p>
              <a:r>
                <a:rPr lang="en-US" dirty="0"/>
                <a:t>application API server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084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already signed up for a Yelp account, created an app, and have a key</a:t>
            </a:r>
          </a:p>
          <a:p>
            <a:r>
              <a:rPr lang="en-US" dirty="0"/>
              <a:t>We refer to whatever keys, secrets or client IDs the API uses to authenticate as </a:t>
            </a:r>
            <a:r>
              <a:rPr lang="en-US" b="1" dirty="0"/>
              <a:t>credentials</a:t>
            </a:r>
            <a:endParaRPr lang="en-US" dirty="0"/>
          </a:p>
          <a:p>
            <a:r>
              <a:rPr lang="en-US" dirty="0"/>
              <a:t>For this project, we only need the API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8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at Yelp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could potentially write many programs that work with the Yelp API</a:t>
            </a:r>
          </a:p>
          <a:p>
            <a:r>
              <a:rPr lang="en-US" dirty="0"/>
              <a:t>It's best practice to use a separate set of credentials for each program</a:t>
            </a:r>
          </a:p>
          <a:p>
            <a:r>
              <a:rPr lang="en-US" dirty="0"/>
              <a:t>So you'd create one app at Yelp for each program</a:t>
            </a:r>
          </a:p>
          <a:p>
            <a:r>
              <a:rPr lang="en-US" dirty="0"/>
              <a:t>Each app has it's own set of credentials</a:t>
            </a:r>
          </a:p>
          <a:p>
            <a:r>
              <a:rPr lang="en-US" dirty="0"/>
              <a:t>Makes it easier to track and manage what each app is doing, how much it is using the API</a:t>
            </a:r>
          </a:p>
          <a:p>
            <a:pPr lvl="1"/>
            <a:r>
              <a:rPr lang="en-US" dirty="0"/>
              <a:t>There are costs to using an API so we often need to keep track of usage</a:t>
            </a:r>
          </a:p>
          <a:p>
            <a:r>
              <a:rPr lang="en-US" dirty="0"/>
              <a:t>We need to refresh or regenerate the credentials on a per-app basis if/when needed</a:t>
            </a:r>
          </a:p>
          <a:p>
            <a:pPr lvl="1"/>
            <a:r>
              <a:rPr lang="en-US" dirty="0"/>
              <a:t>Why? Credentials, like passwords, should be changed periodically. They should also be changed if the credentials are accidentally made public</a:t>
            </a:r>
          </a:p>
        </p:txBody>
      </p:sp>
    </p:spTree>
    <p:extLst>
      <p:ext uri="{BB962C8B-B14F-4D97-AF65-F5344CB8AC3E}">
        <p14:creationId xmlns:p14="http://schemas.microsoft.com/office/powerpoint/2010/main" val="4086634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 - Restaurants in Minneapolis by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already signed up for a Yelp account, created an app, and have a key</a:t>
            </a:r>
          </a:p>
          <a:p>
            <a:r>
              <a:rPr lang="en-US" dirty="0"/>
              <a:t>Let's make some queries to find restaurants in Minneapolis</a:t>
            </a:r>
          </a:p>
          <a:p>
            <a:endParaRPr lang="en-US" dirty="0"/>
          </a:p>
          <a:p>
            <a:r>
              <a:rPr lang="en-US" dirty="0"/>
              <a:t>We'll need to do more customization with parameters to get exactly what we want</a:t>
            </a:r>
          </a:p>
          <a:p>
            <a:r>
              <a:rPr lang="en-US" dirty="0"/>
              <a:t>We need to authenticate to the API</a:t>
            </a:r>
          </a:p>
          <a:p>
            <a:r>
              <a:rPr lang="en-US" dirty="0"/>
              <a:t>The response is more complex </a:t>
            </a:r>
          </a:p>
          <a:p>
            <a:endParaRPr lang="en-US" dirty="0"/>
          </a:p>
          <a:p>
            <a:r>
              <a:rPr lang="en-US" dirty="0"/>
              <a:t>Let's start by looking at the documentation	</a:t>
            </a:r>
          </a:p>
        </p:txBody>
      </p:sp>
    </p:spTree>
    <p:extLst>
      <p:ext uri="{BB962C8B-B14F-4D97-AF65-F5344CB8AC3E}">
        <p14:creationId xmlns:p14="http://schemas.microsoft.com/office/powerpoint/2010/main" val="3014350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4EC4-AB45-3F41-BD91-47C5828D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36074" cy="1419070"/>
          </a:xfrm>
        </p:spPr>
        <p:txBody>
          <a:bodyPr>
            <a:normAutofit fontScale="90000"/>
          </a:bodyPr>
          <a:lstStyle/>
          <a:p>
            <a:r>
              <a:rPr lang="en-US" dirty="0"/>
              <a:t>Yelp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6CCF2-FB31-444E-AB41-8FB9264A2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8663"/>
            <a:ext cx="3198541" cy="37683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https://docs.developer.yelp.com/docs/fusion-intro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look at the Business Search endpoint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004B5-38CB-5947-9897-BF8E66BF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95" y="182562"/>
            <a:ext cx="7501305" cy="64928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AA39DB-D874-8445-9246-0C39336A5B1C}"/>
              </a:ext>
            </a:extLst>
          </p:cNvPr>
          <p:cNvCxnSpPr>
            <a:cxnSpLocks/>
          </p:cNvCxnSpPr>
          <p:nvPr/>
        </p:nvCxnSpPr>
        <p:spPr>
          <a:xfrm flipH="1">
            <a:off x="7199229" y="4292813"/>
            <a:ext cx="851951" cy="8144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903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E842-EB6F-C94E-A8A1-2E358D7C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resources we are interested in are businesses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21EED-C2E2-2C42-8799-CFC45D91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00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https://docs.developer.yelp.com/reference/v3_business_search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A85C3-B1E2-0343-9D83-9072E1F4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36" y="2506661"/>
            <a:ext cx="7283764" cy="41481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6307F8-5AAC-6649-8F4F-778ECB7583BB}"/>
              </a:ext>
            </a:extLst>
          </p:cNvPr>
          <p:cNvSpPr txBox="1">
            <a:spLocks/>
          </p:cNvSpPr>
          <p:nvPr/>
        </p:nvSpPr>
        <p:spPr>
          <a:xfrm>
            <a:off x="990600" y="2877015"/>
            <a:ext cx="2912327" cy="3452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Yelp gives us an API explorer portal </a:t>
            </a:r>
          </a:p>
          <a:p>
            <a:r>
              <a:rPr lang="en-US" dirty="0"/>
              <a:t>We can try out example requests and see responses here</a:t>
            </a:r>
          </a:p>
        </p:txBody>
      </p:sp>
    </p:spTree>
    <p:extLst>
      <p:ext uri="{BB962C8B-B14F-4D97-AF65-F5344CB8AC3E}">
        <p14:creationId xmlns:p14="http://schemas.microsoft.com/office/powerpoint/2010/main" val="659065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E52B-6DFC-8F4E-ACA5-B7BBEB21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There's an overview of what the API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8BFF-DDC1-404A-901C-3FAF0306E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28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HTTP method is used?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some other endpoints that accept POST requests, but we won't use those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D6A88-7DE0-D94B-BC9F-EFAA780C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8" y="2547848"/>
            <a:ext cx="8694479" cy="27132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DACD4A-35C6-6F4F-94CB-F899180925F6}"/>
              </a:ext>
            </a:extLst>
          </p:cNvPr>
          <p:cNvCxnSpPr>
            <a:cxnSpLocks/>
          </p:cNvCxnSpPr>
          <p:nvPr/>
        </p:nvCxnSpPr>
        <p:spPr>
          <a:xfrm flipV="1">
            <a:off x="2232836" y="3600392"/>
            <a:ext cx="1084522" cy="6081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1FB333-C1DA-8541-A440-09E4AE4A1E7C}"/>
              </a:ext>
            </a:extLst>
          </p:cNvPr>
          <p:cNvSpPr txBox="1"/>
          <p:nvPr/>
        </p:nvSpPr>
        <p:spPr>
          <a:xfrm>
            <a:off x="766537" y="4068550"/>
            <a:ext cx="1892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endpoint accepts GET requests </a:t>
            </a:r>
          </a:p>
        </p:txBody>
      </p:sp>
    </p:spTree>
    <p:extLst>
      <p:ext uri="{BB962C8B-B14F-4D97-AF65-F5344CB8AC3E}">
        <p14:creationId xmlns:p14="http://schemas.microsoft.com/office/powerpoint/2010/main" val="32570218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DA82-DE91-7941-9178-E2F4846E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1942" cy="1460500"/>
          </a:xfrm>
        </p:spPr>
        <p:txBody>
          <a:bodyPr/>
          <a:lstStyle/>
          <a:p>
            <a:r>
              <a:rPr lang="en-US" dirty="0"/>
              <a:t>Set the language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8BAA-0CBC-1448-8FA8-AF8C5750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04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API portal can generate code snippets in several languages</a:t>
            </a:r>
          </a:p>
          <a:p>
            <a:r>
              <a:rPr lang="en-US" dirty="0"/>
              <a:t>This code should look familiar!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headers</a:t>
            </a:r>
            <a:r>
              <a:rPr lang="en-US" dirty="0"/>
              <a:t> dictionary variable is new</a:t>
            </a:r>
          </a:p>
          <a:p>
            <a:r>
              <a:rPr lang="en-US" dirty="0"/>
              <a:t>It's printing </a:t>
            </a:r>
            <a:r>
              <a:rPr lang="en-US" dirty="0" err="1"/>
              <a:t>response.text</a:t>
            </a:r>
            <a:r>
              <a:rPr lang="en-US" dirty="0"/>
              <a:t> instead of </a:t>
            </a:r>
            <a:r>
              <a:rPr lang="en-US" dirty="0" err="1"/>
              <a:t>response.json</a:t>
            </a:r>
            <a:r>
              <a:rPr lang="en-US" dirty="0"/>
              <a:t>() but we'll see similar output</a:t>
            </a:r>
          </a:p>
          <a:p>
            <a:endParaRPr lang="en-US" dirty="0"/>
          </a:p>
          <a:p>
            <a:r>
              <a:rPr lang="en-US" dirty="0"/>
              <a:t>Our program will need to use .json()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DFB8-BD54-8448-ADC5-DE2C8674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366" y="0"/>
            <a:ext cx="5511800" cy="66040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154606-2F8C-2E48-B608-06E4E13F8401}"/>
              </a:ext>
            </a:extLst>
          </p:cNvPr>
          <p:cNvCxnSpPr>
            <a:cxnSpLocks/>
          </p:cNvCxnSpPr>
          <p:nvPr/>
        </p:nvCxnSpPr>
        <p:spPr>
          <a:xfrm flipH="1">
            <a:off x="11053216" y="254000"/>
            <a:ext cx="588657" cy="4072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80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F222-D1D8-8842-96AB-6752A32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35FD-AFF1-2849-AF72-46F999AB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https://docs.developer.yelp.com/docs/fusion-authentication</a:t>
            </a:r>
            <a:endParaRPr lang="en-US" sz="2400" dirty="0"/>
          </a:p>
          <a:p>
            <a:r>
              <a:rPr lang="en-US" sz="2400" dirty="0"/>
              <a:t>All requests to the Yelp API must be authenticated </a:t>
            </a:r>
          </a:p>
          <a:p>
            <a:r>
              <a:rPr lang="en-US" sz="2400" dirty="0"/>
              <a:t>Needing to authenticate to an API is more common than not </a:t>
            </a:r>
          </a:p>
          <a:p>
            <a:r>
              <a:rPr lang="en-US" sz="2400" dirty="0"/>
              <a:t>Yelp API server needs to know they are coming from an authorized user</a:t>
            </a:r>
          </a:p>
          <a:p>
            <a:r>
              <a:rPr lang="en-US" sz="2400" dirty="0"/>
              <a:t>To do that, you'll use your API key and include it in the request</a:t>
            </a:r>
          </a:p>
          <a:p>
            <a:r>
              <a:rPr lang="en-US" sz="2400" dirty="0"/>
              <a:t>Everyone has their own unique key</a:t>
            </a:r>
          </a:p>
          <a:p>
            <a:r>
              <a:rPr lang="en-US" sz="2400" dirty="0"/>
              <a:t>Yelp can track who is using what resources, and impose rate limits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597C7-7FD4-E444-B27A-B58B5BA7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29" y="4973443"/>
            <a:ext cx="5617328" cy="1835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81E78-362C-A742-8765-D459A1EDF9CC}"/>
              </a:ext>
            </a:extLst>
          </p:cNvPr>
          <p:cNvCxnSpPr>
            <a:cxnSpLocks/>
          </p:cNvCxnSpPr>
          <p:nvPr/>
        </p:nvCxnSpPr>
        <p:spPr>
          <a:xfrm flipH="1">
            <a:off x="9697101" y="5559132"/>
            <a:ext cx="230914" cy="611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40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F222-D1D8-8842-96AB-6752A32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Yelp Authentication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35FD-AFF1-2849-AF72-46F999AB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69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https://docs.developer.yelp.com/docs/fusion-authentication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FCF15C-A97E-9641-BBE8-80F2D67BB029}"/>
              </a:ext>
            </a:extLst>
          </p:cNvPr>
          <p:cNvSpPr txBox="1">
            <a:spLocks/>
          </p:cNvSpPr>
          <p:nvPr/>
        </p:nvSpPr>
        <p:spPr>
          <a:xfrm>
            <a:off x="838200" y="2368048"/>
            <a:ext cx="9866971" cy="318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include the API key in the request? Let's check the documentation </a:t>
            </a:r>
          </a:p>
          <a:p>
            <a:r>
              <a:rPr lang="en-US" dirty="0"/>
              <a:t>"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To authenticate API calls with the API Key, set the </a:t>
            </a:r>
            <a:r>
              <a:rPr lang="en-US" i="1" dirty="0">
                <a:effectLst/>
              </a:rPr>
              <a:t>Authorization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 HTTP header value as </a:t>
            </a:r>
            <a:r>
              <a:rPr lang="en-US" i="1" dirty="0">
                <a:effectLst/>
              </a:rPr>
              <a:t>Bearer API_KEY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.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C3240-1AE5-7F4B-83C3-233DA0C2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152900"/>
            <a:ext cx="9677400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8FF90-35AE-D845-9E85-FD0BED0663BA}"/>
              </a:ext>
            </a:extLst>
          </p:cNvPr>
          <p:cNvSpPr txBox="1"/>
          <p:nvPr/>
        </p:nvSpPr>
        <p:spPr>
          <a:xfrm>
            <a:off x="10016583" y="3300988"/>
            <a:ext cx="175910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might be what that header dictionary is for?</a:t>
            </a:r>
          </a:p>
        </p:txBody>
      </p:sp>
    </p:spTree>
    <p:extLst>
      <p:ext uri="{BB962C8B-B14F-4D97-AF65-F5344CB8AC3E}">
        <p14:creationId xmlns:p14="http://schemas.microsoft.com/office/powerpoint/2010/main" val="1405467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5BA2-3204-044E-A5F8-57D463A6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939" y="0"/>
            <a:ext cx="51191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0B9F0-B8D3-7E49-A017-BE137523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1106836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1622E-127E-434F-A289-437BB4CC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86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AUTHENTICATION section, </a:t>
            </a:r>
          </a:p>
          <a:p>
            <a:r>
              <a:rPr lang="en-US" dirty="0"/>
              <a:t>Look for the Header text box</a:t>
            </a:r>
          </a:p>
          <a:p>
            <a:r>
              <a:rPr lang="en-US" dirty="0"/>
              <a:t>Type the word</a:t>
            </a:r>
          </a:p>
          <a:p>
            <a:r>
              <a:rPr lang="en-US" b="1" dirty="0">
                <a:latin typeface="Courier" pitchFamily="2" charset="0"/>
              </a:rPr>
              <a:t>Bearer</a:t>
            </a:r>
            <a:r>
              <a:rPr lang="en-US" dirty="0"/>
              <a:t> </a:t>
            </a:r>
          </a:p>
          <a:p>
            <a:r>
              <a:rPr lang="en-US" dirty="0"/>
              <a:t>Followed by a space</a:t>
            </a:r>
          </a:p>
          <a:p>
            <a:r>
              <a:rPr lang="en-US" dirty="0"/>
              <a:t>Then paste your entire key </a:t>
            </a:r>
          </a:p>
          <a:p>
            <a:endParaRPr lang="en-US" dirty="0"/>
          </a:p>
          <a:p>
            <a:r>
              <a:rPr lang="en-US" dirty="0"/>
              <a:t>Notice that the code updates and there is a new "Authorization" key in the headers dictionary </a:t>
            </a:r>
          </a:p>
          <a:p>
            <a:r>
              <a:rPr lang="en-US" dirty="0"/>
              <a:t>The headers dictionary is passed to the </a:t>
            </a:r>
            <a:r>
              <a:rPr lang="en-US" dirty="0" err="1"/>
              <a:t>requests.get</a:t>
            </a:r>
            <a:r>
              <a:rPr lang="en-US" dirty="0"/>
              <a:t> call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F1B6D7-BC4B-0B4D-B086-6AB06D002E5C}"/>
              </a:ext>
            </a:extLst>
          </p:cNvPr>
          <p:cNvCxnSpPr>
            <a:cxnSpLocks/>
          </p:cNvCxnSpPr>
          <p:nvPr/>
        </p:nvCxnSpPr>
        <p:spPr>
          <a:xfrm flipV="1">
            <a:off x="4884234" y="1825626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4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the idea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organization can rely on its important systems communicating with APIs</a:t>
            </a:r>
          </a:p>
          <a:p>
            <a:r>
              <a:rPr lang="en-US" dirty="0"/>
              <a:t>So it's good to have some principles to define how to set up an API, the data the API stores - the </a:t>
            </a:r>
            <a:r>
              <a:rPr lang="en-US" b="1" dirty="0"/>
              <a:t>resources</a:t>
            </a:r>
            <a:r>
              <a:rPr lang="en-US" dirty="0"/>
              <a:t> it manages, and how to structure the </a:t>
            </a:r>
            <a:r>
              <a:rPr lang="en-US" b="1" dirty="0"/>
              <a:t>requests</a:t>
            </a:r>
            <a:r>
              <a:rPr lang="en-US" dirty="0"/>
              <a:t> and </a:t>
            </a:r>
            <a:r>
              <a:rPr lang="en-US" b="1" dirty="0"/>
              <a:t>responses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r>
              <a:rPr lang="en-US" dirty="0"/>
              <a:t>There's a set of principles called REST (short for </a:t>
            </a:r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ransfer) that guide how to design and set up an API</a:t>
            </a:r>
          </a:p>
          <a:p>
            <a:pPr lvl="1"/>
            <a:r>
              <a:rPr lang="en-US" dirty="0"/>
              <a:t>We won't be setting up APIs here, but you may be involved with that work as a developer </a:t>
            </a:r>
          </a:p>
          <a:p>
            <a:pPr lvl="1"/>
            <a:r>
              <a:rPr lang="en-US" dirty="0"/>
              <a:t>These cover ideas such as the client-server model, working with resources, and stateless requests</a:t>
            </a:r>
          </a:p>
          <a:p>
            <a:pPr lvl="1"/>
            <a:r>
              <a:rPr lang="en-US" dirty="0"/>
              <a:t>Stateless requests - each request can be considered in isolation, one request doesn't depend on another </a:t>
            </a:r>
          </a:p>
          <a:p>
            <a:endParaRPr lang="en-US" dirty="0"/>
          </a:p>
          <a:p>
            <a:r>
              <a:rPr lang="en-US" dirty="0"/>
              <a:t>So, you may hear APIs referred to as REST APIs or RESTful APIs</a:t>
            </a:r>
          </a:p>
          <a:p>
            <a:r>
              <a:rPr lang="en-US" dirty="0"/>
              <a:t>Further reading - </a:t>
            </a:r>
            <a:r>
              <a:rPr lang="en-US" dirty="0">
                <a:hlinkClick r:id="rId2"/>
              </a:rPr>
              <a:t>https://restfulapi.net/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747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6347-E6B0-1447-8B85-9E3CD056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Try It!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77B2-5E1C-FC42-9E0A-E00692794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8717" cy="4351338"/>
          </a:xfrm>
        </p:spPr>
        <p:txBody>
          <a:bodyPr/>
          <a:lstStyle/>
          <a:p>
            <a:r>
              <a:rPr lang="en-US" dirty="0"/>
              <a:t>The response is displayed below the code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We have an error - note the 400 error code and the error message in the JSON response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Do you see any helpful information that we can use to fix?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15A90-7F33-8149-826E-962BC1FA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137" y="0"/>
            <a:ext cx="432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5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7B98-37D9-5F48-BBDB-17D98DBE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7410" cy="1325563"/>
          </a:xfrm>
        </p:spPr>
        <p:txBody>
          <a:bodyPr/>
          <a:lstStyle/>
          <a:p>
            <a:r>
              <a:rPr lang="en-US" dirty="0"/>
              <a:t>The error message tells us 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62DC-4D86-8E40-8A6D-E11E786AB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741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"description": "Please specify a location or a latitude and longitude"</a:t>
            </a:r>
          </a:p>
          <a:p>
            <a:endParaRPr lang="en-US" dirty="0"/>
          </a:p>
          <a:p>
            <a:r>
              <a:rPr lang="en-US" dirty="0"/>
              <a:t>Look on the left side of the portal - you may need to scroll down - but you'll see a set of query parameters that we can set </a:t>
            </a:r>
          </a:p>
          <a:p>
            <a:r>
              <a:rPr lang="en-US" dirty="0"/>
              <a:t>Let's set </a:t>
            </a:r>
            <a:r>
              <a:rPr lang="en-US" b="1" dirty="0"/>
              <a:t>location</a:t>
            </a:r>
            <a:r>
              <a:rPr lang="en-US" dirty="0"/>
              <a:t> to "Minneapolis" and </a:t>
            </a:r>
            <a:r>
              <a:rPr lang="en-US" b="1" dirty="0"/>
              <a:t>term</a:t>
            </a:r>
            <a:r>
              <a:rPr lang="en-US" dirty="0"/>
              <a:t> to "Restaurants"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A1C42-A87C-5C45-B1A1-00E1ABD9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34" y="0"/>
            <a:ext cx="624936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9EAA1A-B669-4D4B-961E-389176A01611}"/>
              </a:ext>
            </a:extLst>
          </p:cNvPr>
          <p:cNvCxnSpPr>
            <a:cxnSpLocks/>
          </p:cNvCxnSpPr>
          <p:nvPr/>
        </p:nvCxnSpPr>
        <p:spPr>
          <a:xfrm flipV="1">
            <a:off x="8894956" y="628458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3CD179-7B5E-F848-9A05-E1B1132CF1A8}"/>
              </a:ext>
            </a:extLst>
          </p:cNvPr>
          <p:cNvCxnSpPr>
            <a:cxnSpLocks/>
          </p:cNvCxnSpPr>
          <p:nvPr/>
        </p:nvCxnSpPr>
        <p:spPr>
          <a:xfrm flipV="1">
            <a:off x="8805746" y="3743229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4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579A-437F-B14A-8BB8-9024E7B6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that the code updates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C83-975F-B94D-82AA-A4B90B88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20" y="1825625"/>
            <a:ext cx="12013580" cy="4351338"/>
          </a:xfrm>
        </p:spPr>
        <p:txBody>
          <a:bodyPr>
            <a:normAutofit fontScale="47500" lnSpcReduction="20000"/>
          </a:bodyPr>
          <a:lstStyle/>
          <a:p>
            <a:r>
              <a:rPr lang="en-US" sz="5900" dirty="0"/>
              <a:t>Scroll in the code window and you'll see the URL is updating to include the query parameters you set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requests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api.yelp.com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/v3/businesses/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search?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Minneapolis&amp;term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Restaurants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&amp;categories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=&amp;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best_match&amp;limit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=20"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headers =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"accept": "application/json",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"Authorization": "Bearer Vbis8R32cjrHVHEq0016VWS8EVE46dEpVC5rPhO_hteJj5_wG8Meaz8sDrN2--wr6bFmQujEZwekLHxDzlcSZHYx"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response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requests.get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headers=headers)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response.text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65853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8079-782B-9943-AB70-A50291FF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Try It! Button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4E49-EEC8-074C-AF95-E8395CEC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5624" cy="4351338"/>
          </a:xfrm>
        </p:spPr>
        <p:txBody>
          <a:bodyPr/>
          <a:lstStyle/>
          <a:p>
            <a:r>
              <a:rPr lang="en-US" dirty="0"/>
              <a:t>We get a JSON response</a:t>
            </a:r>
          </a:p>
          <a:p>
            <a:r>
              <a:rPr lang="en-US" dirty="0"/>
              <a:t>You might see different restaurants, but you should have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C0429-7344-7C45-AFD1-2B287ABC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72" y="0"/>
            <a:ext cx="3765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3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A8E2-B801-3D4D-B6F5-58ED78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6BAC-B1EC-8A46-85C2-754DED6B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set a price range</a:t>
            </a:r>
          </a:p>
          <a:p>
            <a:r>
              <a:rPr lang="en-US" dirty="0"/>
              <a:t>So similar to our first example, our user is hungry, but what price range would they like? </a:t>
            </a:r>
          </a:p>
          <a:p>
            <a:r>
              <a:rPr lang="en-US" dirty="0"/>
              <a:t>Scroll down to the price query parameter, click ADD INTEGER, then type </a:t>
            </a:r>
            <a:r>
              <a:rPr lang="en-US" b="1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E8F38-8852-4843-804B-197306C4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" y="4667134"/>
            <a:ext cx="5285678" cy="1201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F4AC-F19F-6E4B-855D-03E0F46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29" y="4358596"/>
            <a:ext cx="5806378" cy="18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19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9E15-F403-9348-9402-D039335E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notice the URL generated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2D51-59EE-6545-9219-3BDDF796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a price parameter</a:t>
            </a:r>
          </a:p>
          <a:p>
            <a:endParaRPr lang="en-US" dirty="0"/>
          </a:p>
          <a:p>
            <a:r>
              <a:rPr lang="en-US" dirty="0"/>
              <a:t>price=1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5974-CD3E-C947-895A-236339AC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894"/>
            <a:ext cx="5219700" cy="4876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67B69-D8AC-DD49-805A-BFB0A11986F2}"/>
              </a:ext>
            </a:extLst>
          </p:cNvPr>
          <p:cNvCxnSpPr>
            <a:cxnSpLocks/>
          </p:cNvCxnSpPr>
          <p:nvPr/>
        </p:nvCxnSpPr>
        <p:spPr>
          <a:xfrm>
            <a:off x="7917366" y="2888457"/>
            <a:ext cx="1046825" cy="5967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416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2F0F-8152-144D-AA6A-097BA62D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copy the generated code to a program in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942A-87AD-494B-BABE-54544D3E3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PyCharm, right-click on your project name, New, Python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the new file </a:t>
            </a:r>
            <a:r>
              <a:rPr lang="en-US" b="1" dirty="0" err="1"/>
              <a:t>yelp.py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1E0A8-1C7C-4C4B-9A1D-89335B90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0341"/>
            <a:ext cx="82042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03443-7696-5648-8368-109CC52D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83" y="4882879"/>
            <a:ext cx="4318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4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A24-E50C-B04B-B1FC-FD53C791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paste the generated code to </a:t>
            </a:r>
            <a:r>
              <a:rPr lang="en-US" dirty="0" err="1"/>
              <a:t>yelp.py</a:t>
            </a:r>
            <a:r>
              <a:rPr lang="en-US" dirty="0"/>
              <a:t>, and run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3813-AB11-D84B-8CC8-A7F422C3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28024" cy="4351338"/>
          </a:xfrm>
        </p:spPr>
        <p:txBody>
          <a:bodyPr/>
          <a:lstStyle/>
          <a:p>
            <a:r>
              <a:rPr lang="en-US" dirty="0"/>
              <a:t>You should see the same JSON response</a:t>
            </a:r>
          </a:p>
          <a:p>
            <a:r>
              <a:rPr lang="en-US" dirty="0"/>
              <a:t>But in this program, it's plain text, not a Python dictionary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C8C1C-7B0D-4E44-90F4-713DB9E9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67" y="1825624"/>
            <a:ext cx="891533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5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22A7-C0C9-7A42-ADA2-E4608A08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8" y="365125"/>
            <a:ext cx="250816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make a few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E372-8D88-974B-93EC-2F282E2B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18" y="2475571"/>
            <a:ext cx="2185638" cy="3701392"/>
          </a:xfrm>
        </p:spPr>
        <p:txBody>
          <a:bodyPr>
            <a:normAutofit/>
          </a:bodyPr>
          <a:lstStyle/>
          <a:p>
            <a:r>
              <a:rPr lang="en-US" dirty="0"/>
              <a:t>Use a dictionary for the query parameters</a:t>
            </a:r>
          </a:p>
          <a:p>
            <a:r>
              <a:rPr lang="en-US" dirty="0"/>
              <a:t>Convert the response into JSON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0472E-AD3F-634C-A4C4-EEDF3975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63" y="0"/>
            <a:ext cx="961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0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8E4D-52AE-8546-A2D3-6936C1C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can be 1, 2, 3 or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3003-1D2D-D04A-8B6A-9FE5F73D2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a dictionary makes it easier to adjust the price depending on what the user wants</a:t>
            </a:r>
          </a:p>
          <a:p>
            <a:r>
              <a:rPr lang="en-US" dirty="0"/>
              <a:t>We could ask the user what price category they would like</a:t>
            </a:r>
          </a:p>
        </p:txBody>
      </p:sp>
    </p:spTree>
    <p:extLst>
      <p:ext uri="{BB962C8B-B14F-4D97-AF65-F5344CB8AC3E}">
        <p14:creationId xmlns:p14="http://schemas.microsoft.com/office/powerpoint/2010/main" val="33271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10616</TotalTime>
  <Words>6877</Words>
  <Application>Microsoft Macintosh PowerPoint</Application>
  <PresentationFormat>Widescreen</PresentationFormat>
  <Paragraphs>698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-apple-system</vt:lpstr>
      <vt:lpstr>Arial</vt:lpstr>
      <vt:lpstr>Calibri</vt:lpstr>
      <vt:lpstr>Calibri Light</vt:lpstr>
      <vt:lpstr>Consolas</vt:lpstr>
      <vt:lpstr>Courier</vt:lpstr>
      <vt:lpstr>Helvetica</vt:lpstr>
      <vt:lpstr>Office Theme</vt:lpstr>
      <vt:lpstr>Introduction to APIs</vt:lpstr>
      <vt:lpstr>Agenda</vt:lpstr>
      <vt:lpstr>Pre-requisites</vt:lpstr>
      <vt:lpstr>Resources</vt:lpstr>
      <vt:lpstr>Why APIs? </vt:lpstr>
      <vt:lpstr>PowerPoint Presentation</vt:lpstr>
      <vt:lpstr>So, these different applications can be connected over a network, and will communicate as needed</vt:lpstr>
      <vt:lpstr>PowerPoint Presentation</vt:lpstr>
      <vt:lpstr>RESTful APIs and the idea of resources</vt:lpstr>
      <vt:lpstr>RESTful APIs and resources</vt:lpstr>
      <vt:lpstr>RESTful APIs and requests</vt:lpstr>
      <vt:lpstr>RESTful APIs and requests</vt:lpstr>
      <vt:lpstr>Working with resources </vt:lpstr>
      <vt:lpstr>So, can anyone use any API?</vt:lpstr>
      <vt:lpstr>Public vs Private APIs</vt:lpstr>
      <vt:lpstr>API servers - responses and errors</vt:lpstr>
      <vt:lpstr>JSON</vt:lpstr>
      <vt:lpstr>API servers - responses and errors</vt:lpstr>
      <vt:lpstr>So far</vt:lpstr>
      <vt:lpstr>APIs use HTTP (or HTTPS)</vt:lpstr>
      <vt:lpstr>So how do you actually make an API call in a program?</vt:lpstr>
      <vt:lpstr>Quick break - anyone need help with software setup?</vt:lpstr>
      <vt:lpstr>Let's see an API call in action</vt:lpstr>
      <vt:lpstr>A real public API - Bored API</vt:lpstr>
      <vt:lpstr>Creating a PyCharm project </vt:lpstr>
      <vt:lpstr>Creating a PyCharm project </vt:lpstr>
      <vt:lpstr>If PyCharm creates a main.py file with some code in, close it and ignore it </vt:lpstr>
      <vt:lpstr>Creating a Python file in your project </vt:lpstr>
      <vt:lpstr>Creating a Python file in your project </vt:lpstr>
      <vt:lpstr>A real public API - Bored API</vt:lpstr>
      <vt:lpstr>Bored API Documentation</vt:lpstr>
      <vt:lpstr>Let's try this API request in a browser</vt:lpstr>
      <vt:lpstr>Pasting the URL into a browser address bar</vt:lpstr>
      <vt:lpstr>APIs in a browser?</vt:lpstr>
      <vt:lpstr>Let's write some Python code to make the same request, and process the response</vt:lpstr>
      <vt:lpstr>HTTP Requests with the requests library </vt:lpstr>
      <vt:lpstr>Installing the requests library</vt:lpstr>
      <vt:lpstr>Type this into your python file bored.py</vt:lpstr>
      <vt:lpstr>Installing requests library</vt:lpstr>
      <vt:lpstr>requests library installed</vt:lpstr>
      <vt:lpstr>Add this code</vt:lpstr>
      <vt:lpstr>Running your program</vt:lpstr>
      <vt:lpstr>Expected output</vt:lpstr>
      <vt:lpstr>Did it work? Or do you see errors?</vt:lpstr>
      <vt:lpstr>Let's make the output easier to read</vt:lpstr>
      <vt:lpstr>Run the program again</vt:lpstr>
      <vt:lpstr>pprint makes it easier for developers to see the API response as we work</vt:lpstr>
      <vt:lpstr>Data structures in Python</vt:lpstr>
      <vt:lpstr>Data structures</vt:lpstr>
      <vt:lpstr>What data do we need from the Bored API response?</vt:lpstr>
      <vt:lpstr>API documentation - scroll to the bottom</vt:lpstr>
      <vt:lpstr>Reading the activity and the price </vt:lpstr>
      <vt:lpstr>Let's keep working on our program </vt:lpstr>
      <vt:lpstr>Example output</vt:lpstr>
      <vt:lpstr>For example, </vt:lpstr>
      <vt:lpstr>Reminder - goals for the program</vt:lpstr>
      <vt:lpstr>Bored API documentation</vt:lpstr>
      <vt:lpstr>Bored API Documentation - setting a price</vt:lpstr>
      <vt:lpstr>Bored API Documentation - setting a price</vt:lpstr>
      <vt:lpstr>Bored API Documentation - setting a price range</vt:lpstr>
      <vt:lpstr>Query parameters</vt:lpstr>
      <vt:lpstr>Let's try the price range URL</vt:lpstr>
      <vt:lpstr>Let's try the price range URL</vt:lpstr>
      <vt:lpstr>Price range - another example</vt:lpstr>
      <vt:lpstr>So, now we know the API requests we need for our program</vt:lpstr>
      <vt:lpstr>But, we can make our code more organized</vt:lpstr>
      <vt:lpstr>How about the other options "some" and "lots" ? </vt:lpstr>
      <vt:lpstr>Run and test your code</vt:lpstr>
      <vt:lpstr>How are things working? Questions?</vt:lpstr>
      <vt:lpstr>Dealing with errors</vt:lpstr>
      <vt:lpstr>How does an API respond to errors?</vt:lpstr>
      <vt:lpstr>How can things go wrong with Bored API?</vt:lpstr>
      <vt:lpstr>How can things go wrong with Bored API?</vt:lpstr>
      <vt:lpstr>How can things go wrong with Bored API?</vt:lpstr>
      <vt:lpstr>How can things go wrong with Bored API?</vt:lpstr>
      <vt:lpstr>How can things go wrong with Bored API?</vt:lpstr>
      <vt:lpstr>Code with some error handling</vt:lpstr>
      <vt:lpstr>Questions, thoughts, comments? </vt:lpstr>
      <vt:lpstr>Yelp API</vt:lpstr>
      <vt:lpstr>Yelp API</vt:lpstr>
      <vt:lpstr>Apps at Yelp</vt:lpstr>
      <vt:lpstr>Yelp API - Restaurants in Minneapolis by price</vt:lpstr>
      <vt:lpstr>Yelp Documentation</vt:lpstr>
      <vt:lpstr>The resources we are interested in are businesses</vt:lpstr>
      <vt:lpstr>There's an overview of what the API does</vt:lpstr>
      <vt:lpstr>Set the language to Python</vt:lpstr>
      <vt:lpstr>Yelp Authentication</vt:lpstr>
      <vt:lpstr>Yelp Authentication</vt:lpstr>
      <vt:lpstr>Configuring authentication </vt:lpstr>
      <vt:lpstr>Click on the Try It! Button</vt:lpstr>
      <vt:lpstr>The error message tells us how to fix</vt:lpstr>
      <vt:lpstr>Notice that the code updates </vt:lpstr>
      <vt:lpstr>Click Try It! Button again</vt:lpstr>
      <vt:lpstr>More parameters</vt:lpstr>
      <vt:lpstr>Again, notice the URL generated updates</vt:lpstr>
      <vt:lpstr>Let's copy the generated code to a program in our project</vt:lpstr>
      <vt:lpstr>Copy and paste the generated code to yelp.py, and run it!</vt:lpstr>
      <vt:lpstr>Let's make a few changes</vt:lpstr>
      <vt:lpstr>price can be 1, 2, 3 or 4</vt:lpstr>
      <vt:lpstr>Now we need to handle this response</vt:lpstr>
      <vt:lpstr>Run and test</vt:lpstr>
      <vt:lpstr>Handling errors</vt:lpstr>
      <vt:lpstr>Hiding your key</vt:lpstr>
      <vt:lpstr>Favorite Colors API</vt:lpstr>
      <vt:lpstr>Favorite colors API</vt:lpstr>
      <vt:lpstr>Code - making a POST request to add your favorite color</vt:lpstr>
      <vt:lpstr>Your turn - can you make a GET request to get all the favorite colors? </vt:lpstr>
      <vt:lpstr>Get all favorite colors - solution</vt:lpstr>
      <vt:lpstr>What next?</vt:lpstr>
      <vt:lpstr>Further Challenges</vt:lpstr>
      <vt:lpstr>Further Challenge Suggestion - IQAir API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</dc:title>
  <dc:creator>Clara James</dc:creator>
  <cp:lastModifiedBy>James, Clara L</cp:lastModifiedBy>
  <cp:revision>116</cp:revision>
  <dcterms:created xsi:type="dcterms:W3CDTF">2019-01-30T04:23:38Z</dcterms:created>
  <dcterms:modified xsi:type="dcterms:W3CDTF">2023-03-17T01:42:31Z</dcterms:modified>
</cp:coreProperties>
</file>